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6904025" cy="9220200"/>
  <p:embeddedFontLst>
    <p:embeddedFont>
      <p:font typeface="Arimo"/>
      <p:regular r:id="rId38"/>
      <p:bold r:id="rId39"/>
      <p:italic r:id="rId40"/>
      <p:boldItalic r:id="rId41"/>
    </p:embeddedFont>
    <p:embeddedFont>
      <p:font typeface="Arial Black"/>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76">
          <p15:clr>
            <a:srgbClr val="A4A3A4"/>
          </p15:clr>
        </p15:guide>
        <p15:guide id="2" pos="2784">
          <p15:clr>
            <a:srgbClr val="A4A3A4"/>
          </p15:clr>
        </p15:guide>
      </p15:sldGuideLst>
    </p:ext>
    <p:ext uri="{2D200454-40CA-4A62-9FC3-DE9A4176ACB9}">
      <p15:notesGuideLst>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76" orient="horz"/>
        <p:guide pos="2784"/>
      </p:guideLst>
    </p:cSldViewPr>
  </p:slideViewPr>
  <p:notesViewPr>
    <p:cSldViewPr snapToGrid="0">
      <p:cViewPr varScale="1">
        <p:scale>
          <a:sx n="100" d="100"/>
          <a:sy n="100" d="100"/>
        </p:scale>
        <p:origin x="0" y="0"/>
      </p:cViewPr>
      <p:guideLst>
        <p:guide pos="2160" orient="horz"/>
        <p:guide pos="288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Arimo-italic.fntdata"/><Relationship Id="rId20" Type="http://schemas.openxmlformats.org/officeDocument/2006/relationships/slide" Target="slides/slide15.xml"/><Relationship Id="rId42" Type="http://schemas.openxmlformats.org/officeDocument/2006/relationships/font" Target="fonts/ArialBlack-regular.fntdata"/><Relationship Id="rId41" Type="http://schemas.openxmlformats.org/officeDocument/2006/relationships/font" Target="fonts/Arim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Arimo-bold.fntdata"/><Relationship Id="rId16" Type="http://schemas.openxmlformats.org/officeDocument/2006/relationships/slide" Target="slides/slide11.xml"/><Relationship Id="rId38" Type="http://schemas.openxmlformats.org/officeDocument/2006/relationships/font" Target="fonts/Arim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588" y="0"/>
            <a:ext cx="2992438" cy="460375"/>
          </a:xfrm>
          <a:prstGeom prst="rect">
            <a:avLst/>
          </a:prstGeom>
          <a:noFill/>
          <a:ln>
            <a:noFill/>
          </a:ln>
        </p:spPr>
        <p:txBody>
          <a:bodyPr anchorCtr="0" anchor="t" bIns="0" lIns="19050" spcFirstLastPara="1" rIns="19050" wrap="square" tIns="0">
            <a:noAutofit/>
          </a:bodyPr>
          <a:lstStyle>
            <a:lvl1pPr lvl="0" marR="0" rtl="0" algn="l">
              <a:spcBef>
                <a:spcPts val="0"/>
              </a:spcBef>
              <a:spcAft>
                <a:spcPts val="0"/>
              </a:spcAft>
              <a:buSzPts val="1400"/>
              <a:buNone/>
              <a:defRPr b="0" i="1" sz="1000" u="none" cap="none" strike="noStrike">
                <a:solidFill>
                  <a:schemeClr val="dk1"/>
                </a:solidFill>
                <a:latin typeface="Arimo"/>
                <a:ea typeface="Arimo"/>
                <a:cs typeface="Arimo"/>
                <a:sym typeface="Arimo"/>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4" name="Google Shape;4;n"/>
          <p:cNvSpPr txBox="1"/>
          <p:nvPr>
            <p:ph idx="10" type="dt"/>
          </p:nvPr>
        </p:nvSpPr>
        <p:spPr>
          <a:xfrm>
            <a:off x="3911600" y="0"/>
            <a:ext cx="2992438" cy="460375"/>
          </a:xfrm>
          <a:prstGeom prst="rect">
            <a:avLst/>
          </a:prstGeom>
          <a:noFill/>
          <a:ln>
            <a:noFill/>
          </a:ln>
        </p:spPr>
        <p:txBody>
          <a:bodyPr anchorCtr="0" anchor="t" bIns="0" lIns="19050" spcFirstLastPara="1" rIns="19050" wrap="square" tIns="0">
            <a:noAutofit/>
          </a:bodyPr>
          <a:lstStyle>
            <a:lvl1pPr lvl="0" marR="0" rtl="0" algn="r">
              <a:spcBef>
                <a:spcPts val="0"/>
              </a:spcBef>
              <a:spcAft>
                <a:spcPts val="0"/>
              </a:spcAft>
              <a:buSzPts val="1400"/>
              <a:buNone/>
              <a:defRPr b="0" i="1" sz="1000" u="none" cap="none" strike="noStrike">
                <a:solidFill>
                  <a:schemeClr val="dk1"/>
                </a:solidFill>
                <a:latin typeface="Arimo"/>
                <a:ea typeface="Arimo"/>
                <a:cs typeface="Arimo"/>
                <a:sym typeface="Arimo"/>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5" name="Google Shape;5;n"/>
          <p:cNvSpPr/>
          <p:nvPr>
            <p:ph idx="3" type="sldImg"/>
          </p:nvPr>
        </p:nvSpPr>
        <p:spPr>
          <a:xfrm>
            <a:off x="1152525" y="698500"/>
            <a:ext cx="4597400" cy="3444875"/>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6" name="Google Shape;6;n"/>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mo"/>
                <a:ea typeface="Arimo"/>
                <a:cs typeface="Arimo"/>
                <a:sym typeface="Arimo"/>
              </a:defRPr>
            </a:lvl1pPr>
            <a:lvl2pPr indent="-228600" lvl="1" marL="914400" marR="0" rtl="0" algn="l">
              <a:spcBef>
                <a:spcPts val="360"/>
              </a:spcBef>
              <a:spcAft>
                <a:spcPts val="0"/>
              </a:spcAft>
              <a:buSzPts val="1400"/>
              <a:buNone/>
              <a:defRPr b="0" i="0" sz="1200" u="none" cap="none" strike="noStrike">
                <a:solidFill>
                  <a:schemeClr val="dk1"/>
                </a:solidFill>
                <a:latin typeface="Arimo"/>
                <a:ea typeface="Arimo"/>
                <a:cs typeface="Arimo"/>
                <a:sym typeface="Arimo"/>
              </a:defRPr>
            </a:lvl2pPr>
            <a:lvl3pPr indent="-228600" lvl="2" marL="1371600" marR="0" rtl="0" algn="l">
              <a:spcBef>
                <a:spcPts val="360"/>
              </a:spcBef>
              <a:spcAft>
                <a:spcPts val="0"/>
              </a:spcAft>
              <a:buSzPts val="1400"/>
              <a:buNone/>
              <a:defRPr b="0" i="0" sz="1200" u="none" cap="none" strike="noStrike">
                <a:solidFill>
                  <a:schemeClr val="dk1"/>
                </a:solidFill>
                <a:latin typeface="Arimo"/>
                <a:ea typeface="Arimo"/>
                <a:cs typeface="Arimo"/>
                <a:sym typeface="Arimo"/>
              </a:defRPr>
            </a:lvl3pPr>
            <a:lvl4pPr indent="-228600" lvl="3" marL="1828800" marR="0" rtl="0" algn="l">
              <a:spcBef>
                <a:spcPts val="360"/>
              </a:spcBef>
              <a:spcAft>
                <a:spcPts val="0"/>
              </a:spcAft>
              <a:buSzPts val="1400"/>
              <a:buNone/>
              <a:defRPr b="0" i="0" sz="1200" u="none" cap="none" strike="noStrike">
                <a:solidFill>
                  <a:schemeClr val="dk1"/>
                </a:solidFill>
                <a:latin typeface="Arimo"/>
                <a:ea typeface="Arimo"/>
                <a:cs typeface="Arimo"/>
                <a:sym typeface="Arimo"/>
              </a:defRPr>
            </a:lvl4pPr>
            <a:lvl5pPr indent="-228600" lvl="4" marL="2286000" marR="0" rtl="0" algn="l">
              <a:spcBef>
                <a:spcPts val="360"/>
              </a:spcBef>
              <a:spcAft>
                <a:spcPts val="0"/>
              </a:spcAft>
              <a:buSzPts val="1400"/>
              <a:buNone/>
              <a:defRPr b="0" i="0" sz="1200" u="none" cap="none" strike="noStrike">
                <a:solidFill>
                  <a:schemeClr val="dk1"/>
                </a:solidFill>
                <a:latin typeface="Arimo"/>
                <a:ea typeface="Arimo"/>
                <a:cs typeface="Arimo"/>
                <a:sym typeface="Arimo"/>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588" y="8759825"/>
            <a:ext cx="2992438" cy="460375"/>
          </a:xfrm>
          <a:prstGeom prst="rect">
            <a:avLst/>
          </a:prstGeom>
          <a:noFill/>
          <a:ln>
            <a:noFill/>
          </a:ln>
        </p:spPr>
        <p:txBody>
          <a:bodyPr anchorCtr="0" anchor="b" bIns="0" lIns="19050" spcFirstLastPara="1" rIns="19050" wrap="square" tIns="0">
            <a:noAutofit/>
          </a:bodyPr>
          <a:lstStyle>
            <a:lvl1pPr lvl="0" marR="0" rtl="0" algn="l">
              <a:spcBef>
                <a:spcPts val="0"/>
              </a:spcBef>
              <a:spcAft>
                <a:spcPts val="0"/>
              </a:spcAft>
              <a:buSzPts val="1400"/>
              <a:buNone/>
              <a:defRPr b="0" i="1" sz="1000" u="none" cap="none" strike="noStrike">
                <a:solidFill>
                  <a:schemeClr val="dk1"/>
                </a:solidFill>
                <a:latin typeface="Arimo"/>
                <a:ea typeface="Arimo"/>
                <a:cs typeface="Arimo"/>
                <a:sym typeface="Arimo"/>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8" name="Google Shape;8;n"/>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Calibri"/>
                <a:ea typeface="Calibri"/>
                <a:cs typeface="Calibri"/>
                <a:sym typeface="Calibri"/>
              </a:rPr>
              <a:t>‹#›</a:t>
            </a:fld>
            <a:endParaRPr b="0" i="1" sz="10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163" name="Google Shape;163;p1: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1: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latin typeface="Arimo"/>
              <a:ea typeface="Arimo"/>
              <a:cs typeface="Arimo"/>
              <a:sym typeface="Arimo"/>
            </a:endParaRPr>
          </a:p>
          <a:p>
            <a:pPr indent="0" lvl="0" marL="0" rtl="0" algn="l">
              <a:spcBef>
                <a:spcPts val="360"/>
              </a:spcBef>
              <a:spcAft>
                <a:spcPts val="0"/>
              </a:spcAft>
              <a:buNone/>
            </a:pPr>
            <a:r>
              <a:t/>
            </a:r>
            <a:endParaRPr>
              <a:latin typeface="Arimo"/>
              <a:ea typeface="Arimo"/>
              <a:cs typeface="Arimo"/>
              <a:sym typeface="Arimo"/>
            </a:endParaRPr>
          </a:p>
          <a:p>
            <a:pPr indent="0" lvl="0" marL="0" rtl="0" algn="l">
              <a:spcBef>
                <a:spcPts val="360"/>
              </a:spcBef>
              <a:spcAft>
                <a:spcPts val="0"/>
              </a:spcAft>
              <a:buNone/>
            </a:pPr>
            <a:r>
              <a:t/>
            </a:r>
            <a:endParaRPr>
              <a:latin typeface="Arimo"/>
              <a:ea typeface="Arimo"/>
              <a:cs typeface="Arimo"/>
              <a:sym typeface="Arim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3acd9413f8_0_8:notes"/>
          <p:cNvSpPr txBox="1"/>
          <p:nvPr>
            <p:ph idx="1" type="body"/>
          </p:nvPr>
        </p:nvSpPr>
        <p:spPr>
          <a:xfrm>
            <a:off x="919163" y="4379913"/>
            <a:ext cx="5064000" cy="41481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268" name="Google Shape;268;g23acd9413f8_0_8:notes"/>
          <p:cNvSpPr/>
          <p:nvPr>
            <p:ph idx="2" type="sldImg"/>
          </p:nvPr>
        </p:nvSpPr>
        <p:spPr>
          <a:xfrm>
            <a:off x="1152525" y="698500"/>
            <a:ext cx="4597500" cy="3444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274" name="Google Shape;274;p9: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9: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People read left to right and top to bottom.  Upper right is the power corner (place Conclusions section); Lower corners are the weaker corners (place Methods and Materials, tables, other stuff).  People stand at the corners.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0: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282" name="Google Shape;282;p10: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 name="Google Shape;283;p10:notes"/>
          <p:cNvSpPr txBox="1"/>
          <p:nvPr>
            <p:ph idx="1" type="body"/>
          </p:nvPr>
        </p:nvSpPr>
        <p:spPr>
          <a:xfrm>
            <a:off x="762000" y="4379913"/>
            <a:ext cx="5410200" cy="438308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  Audience:  It’s important to analyze who your audience will be for your poster.  So consider who it is that you’ll be presenting your poster to--   Other students? Faculty? General public?  Defining your audience will help determine how complex your presentation can be.  • Consider whether audience is composed of </a:t>
            </a:r>
            <a:r>
              <a:rPr b="1" lang="en-US">
                <a:latin typeface="Arimo"/>
                <a:ea typeface="Arimo"/>
                <a:cs typeface="Arimo"/>
                <a:sym typeface="Arimo"/>
              </a:rPr>
              <a:t>specialists</a:t>
            </a:r>
            <a:r>
              <a:rPr lang="en-US">
                <a:latin typeface="Arimo"/>
                <a:ea typeface="Arimo"/>
                <a:cs typeface="Arimo"/>
                <a:sym typeface="Arimo"/>
              </a:rPr>
              <a:t> (others in your field) need standard terminology and less explanation; expects appropriate style, visual representations or </a:t>
            </a:r>
            <a:r>
              <a:rPr b="1" lang="en-US">
                <a:latin typeface="Arimo"/>
                <a:ea typeface="Arimo"/>
                <a:cs typeface="Arimo"/>
                <a:sym typeface="Arimo"/>
              </a:rPr>
              <a:t>non-specialists</a:t>
            </a:r>
            <a:r>
              <a:rPr lang="en-US">
                <a:latin typeface="Arimo"/>
                <a:ea typeface="Arimo"/>
                <a:cs typeface="Arimo"/>
                <a:sym typeface="Arimo"/>
              </a:rPr>
              <a:t> who will need to have gaps of understanding filled in by defining, explaining, and using familiar concepts to explain unfamiliar ones (examples)</a:t>
            </a:r>
            <a:endParaRPr/>
          </a:p>
          <a:p>
            <a:pPr indent="0" lvl="0" marL="0" rtl="0" algn="l">
              <a:spcBef>
                <a:spcPts val="360"/>
              </a:spcBef>
              <a:spcAft>
                <a:spcPts val="0"/>
              </a:spcAft>
              <a:buNone/>
            </a:pPr>
            <a:r>
              <a:rPr lang="en-US">
                <a:latin typeface="Arimo"/>
                <a:ea typeface="Arimo"/>
                <a:cs typeface="Arimo"/>
                <a:sym typeface="Arimo"/>
              </a:rPr>
              <a:t>•  Purpose:  Why are you doing this?  What do you hope to accomplish? Persuade? Entertain? Inform? Sell?</a:t>
            </a:r>
            <a:endParaRPr/>
          </a:p>
          <a:p>
            <a:pPr indent="0" lvl="0" marL="0" rtl="0" algn="l">
              <a:spcBef>
                <a:spcPts val="360"/>
              </a:spcBef>
              <a:spcAft>
                <a:spcPts val="0"/>
              </a:spcAft>
              <a:buNone/>
            </a:pPr>
            <a:r>
              <a:rPr lang="en-US">
                <a:latin typeface="Arimo"/>
                <a:ea typeface="Arimo"/>
                <a:cs typeface="Arimo"/>
                <a:sym typeface="Arimo"/>
              </a:rPr>
              <a:t>•  Organization: The topic area followed by a bullet list is standard. </a:t>
            </a:r>
            <a:endParaRPr/>
          </a:p>
          <a:p>
            <a:pPr indent="0" lvl="0" marL="0" rtl="0" algn="l">
              <a:spcBef>
                <a:spcPts val="360"/>
              </a:spcBef>
              <a:spcAft>
                <a:spcPts val="0"/>
              </a:spcAft>
              <a:buNone/>
            </a:pPr>
            <a:r>
              <a:rPr lang="en-US">
                <a:latin typeface="Arimo"/>
                <a:ea typeface="Arimo"/>
                <a:cs typeface="Arimo"/>
                <a:sym typeface="Arimo"/>
              </a:rPr>
              <a:t>•  Determine text/graphics/tables needed based on project; audience; ease of reading and understanding; good design principles</a:t>
            </a:r>
            <a:endParaRPr/>
          </a:p>
          <a:p>
            <a:pPr indent="0" lvl="0" marL="0" rtl="0" algn="l">
              <a:spcBef>
                <a:spcPts val="360"/>
              </a:spcBef>
              <a:spcAft>
                <a:spcPts val="0"/>
              </a:spcAft>
              <a:buNone/>
            </a:pPr>
            <a:r>
              <a:rPr lang="en-US">
                <a:latin typeface="Arimo"/>
                <a:ea typeface="Arimo"/>
                <a:cs typeface="Arimo"/>
                <a:sym typeface="Arimo"/>
              </a:rPr>
              <a:t>• Team projects: determine who talks about what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293" name="Google Shape;293;p11: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94" name="Google Shape;294;p11:notes"/>
          <p:cNvSpPr txBox="1"/>
          <p:nvPr>
            <p:ph idx="1" type="body"/>
          </p:nvPr>
        </p:nvSpPr>
        <p:spPr>
          <a:xfrm>
            <a:off x="919163" y="4379913"/>
            <a:ext cx="5064125" cy="4148137"/>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You’ll need to be careful with your color and not use too dark or intense a color-- this takes more toner and is not always easy to read on.  Note that my background is a blue and I use white text because black did not show up well on the background.  Experiment.  Consider your audience, however.  Using hot pink and neon green is not the best choice.  Your audience will expect tasteful, professional design.</a:t>
            </a:r>
            <a:endParaRPr>
              <a:latin typeface="Arimo"/>
              <a:ea typeface="Arimo"/>
              <a:cs typeface="Arimo"/>
              <a:sym typeface="Arim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2: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301" name="Google Shape;301;p12: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02" name="Google Shape;302;p12:notes"/>
          <p:cNvSpPr txBox="1"/>
          <p:nvPr>
            <p:ph idx="1" type="body"/>
          </p:nvPr>
        </p:nvSpPr>
        <p:spPr>
          <a:xfrm>
            <a:off x="919163" y="4379913"/>
            <a:ext cx="5064125" cy="4148137"/>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Readable:</a:t>
            </a:r>
            <a:endParaRPr/>
          </a:p>
          <a:p>
            <a:pPr indent="0" lvl="0" marL="0" rtl="0" algn="l">
              <a:spcBef>
                <a:spcPts val="360"/>
              </a:spcBef>
              <a:spcAft>
                <a:spcPts val="0"/>
              </a:spcAft>
              <a:buNone/>
            </a:pPr>
            <a:r>
              <a:rPr lang="en-US">
                <a:latin typeface="Arimo"/>
                <a:ea typeface="Arimo"/>
                <a:cs typeface="Arimo"/>
                <a:sym typeface="Arimo"/>
              </a:rPr>
              <a:t>Be able to see the title from 6 feet away; Bold, black, typeface</a:t>
            </a:r>
            <a:endParaRPr/>
          </a:p>
          <a:p>
            <a:pPr indent="0" lvl="0" marL="0" rtl="0" algn="l">
              <a:spcBef>
                <a:spcPts val="360"/>
              </a:spcBef>
              <a:spcAft>
                <a:spcPts val="0"/>
              </a:spcAft>
              <a:buNone/>
            </a:pPr>
            <a:r>
              <a:rPr lang="en-US">
                <a:latin typeface="Arimo"/>
                <a:ea typeface="Arimo"/>
                <a:cs typeface="Arimo"/>
                <a:sym typeface="Arimo"/>
              </a:rPr>
              <a:t>Space available for display, (36x48 is fairly standard); size of poster; laminated sheets,  wall display--if in doubt ask</a:t>
            </a:r>
            <a:endParaRPr/>
          </a:p>
          <a:p>
            <a:pPr indent="0" lvl="0" marL="0" rtl="0" algn="l">
              <a:spcBef>
                <a:spcPts val="360"/>
              </a:spcBef>
              <a:spcAft>
                <a:spcPts val="0"/>
              </a:spcAft>
              <a:buNone/>
            </a:pPr>
            <a:r>
              <a:t/>
            </a:r>
            <a:endParaRPr>
              <a:latin typeface="Arimo"/>
              <a:ea typeface="Arimo"/>
              <a:cs typeface="Arimo"/>
              <a:sym typeface="Arimo"/>
            </a:endParaRPr>
          </a:p>
          <a:p>
            <a:pPr indent="0" lvl="0" marL="0" rtl="0" algn="l">
              <a:spcBef>
                <a:spcPts val="360"/>
              </a:spcBef>
              <a:spcAft>
                <a:spcPts val="0"/>
              </a:spcAft>
              <a:buNone/>
            </a:pPr>
            <a:r>
              <a:rPr lang="en-US">
                <a:latin typeface="Arimo"/>
                <a:ea typeface="Arimo"/>
                <a:cs typeface="Arimo"/>
                <a:sym typeface="Arimo"/>
              </a:rPr>
              <a:t>Well -Organized:</a:t>
            </a:r>
            <a:endParaRPr/>
          </a:p>
          <a:p>
            <a:pPr indent="0" lvl="0" marL="0" rtl="0" algn="l">
              <a:spcBef>
                <a:spcPts val="360"/>
              </a:spcBef>
              <a:spcAft>
                <a:spcPts val="0"/>
              </a:spcAft>
              <a:buNone/>
            </a:pPr>
            <a:r>
              <a:rPr lang="en-US">
                <a:latin typeface="Arimo"/>
                <a:ea typeface="Arimo"/>
                <a:cs typeface="Arimo"/>
                <a:sym typeface="Arimo"/>
              </a:rPr>
              <a:t>People read top to bottom and left to right in the shape of a letter Z</a:t>
            </a:r>
            <a:endParaRPr/>
          </a:p>
          <a:p>
            <a:pPr indent="0" lvl="0" marL="0" rtl="0" algn="l">
              <a:spcBef>
                <a:spcPts val="360"/>
              </a:spcBef>
              <a:spcAft>
                <a:spcPts val="0"/>
              </a:spcAft>
              <a:buNone/>
            </a:pPr>
            <a:r>
              <a:rPr lang="en-US">
                <a:latin typeface="Arimo"/>
                <a:ea typeface="Arimo"/>
                <a:cs typeface="Arimo"/>
                <a:sym typeface="Arimo"/>
              </a:rPr>
              <a:t>Use signage to indicate how to follow the poster</a:t>
            </a:r>
            <a:endParaRPr/>
          </a:p>
          <a:p>
            <a:pPr indent="0" lvl="0" marL="0" rtl="0" algn="l">
              <a:spcBef>
                <a:spcPts val="360"/>
              </a:spcBef>
              <a:spcAft>
                <a:spcPts val="0"/>
              </a:spcAft>
              <a:buNone/>
            </a:pPr>
            <a:r>
              <a:t/>
            </a:r>
            <a:endParaRPr>
              <a:latin typeface="Arimo"/>
              <a:ea typeface="Arimo"/>
              <a:cs typeface="Arimo"/>
              <a:sym typeface="Arimo"/>
            </a:endParaRPr>
          </a:p>
          <a:p>
            <a:pPr indent="0" lvl="0" marL="0" rtl="0" algn="l">
              <a:spcBef>
                <a:spcPts val="360"/>
              </a:spcBef>
              <a:spcAft>
                <a:spcPts val="0"/>
              </a:spcAft>
              <a:buNone/>
            </a:pPr>
            <a:r>
              <a:t/>
            </a:r>
            <a:endParaRPr>
              <a:latin typeface="Arimo"/>
              <a:ea typeface="Arimo"/>
              <a:cs typeface="Arimo"/>
              <a:sym typeface="Arim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3: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310" name="Google Shape;310;p13: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11" name="Google Shape;311;p13:notes"/>
          <p:cNvSpPr txBox="1"/>
          <p:nvPr>
            <p:ph idx="1" type="body"/>
          </p:nvPr>
        </p:nvSpPr>
        <p:spPr>
          <a:xfrm>
            <a:off x="919163" y="4379913"/>
            <a:ext cx="5064125" cy="4148137"/>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IMRaD</a:t>
            </a:r>
            <a:endParaRPr/>
          </a:p>
          <a:p>
            <a:pPr indent="0" lvl="0" marL="0" rtl="0" algn="l">
              <a:spcBef>
                <a:spcPts val="360"/>
              </a:spcBef>
              <a:spcAft>
                <a:spcPts val="0"/>
              </a:spcAft>
              <a:buNone/>
            </a:pPr>
            <a:r>
              <a:rPr lang="en-US">
                <a:latin typeface="Arimo"/>
                <a:ea typeface="Arimo"/>
                <a:cs typeface="Arimo"/>
                <a:sym typeface="Arimo"/>
              </a:rPr>
              <a:t>Introduction- Statement of the problem (identify topic, background of the topic (other work on the issue), research question (your hypothesis), your research objective (what you’ll do in your research to address the question; describe project briefly, explain how conducted, explain how it addresses your question)</a:t>
            </a:r>
            <a:endParaRPr/>
          </a:p>
          <a:p>
            <a:pPr indent="0" lvl="0" marL="0" rtl="0" algn="l">
              <a:spcBef>
                <a:spcPts val="360"/>
              </a:spcBef>
              <a:spcAft>
                <a:spcPts val="0"/>
              </a:spcAft>
              <a:buNone/>
            </a:pPr>
            <a:r>
              <a:rPr lang="en-US">
                <a:latin typeface="Arimo"/>
                <a:ea typeface="Arimo"/>
                <a:cs typeface="Arimo"/>
                <a:sym typeface="Arimo"/>
              </a:rPr>
              <a:t>Methods- describe steps</a:t>
            </a:r>
            <a:endParaRPr/>
          </a:p>
          <a:p>
            <a:pPr indent="0" lvl="0" marL="0" rtl="0" algn="l">
              <a:spcBef>
                <a:spcPts val="360"/>
              </a:spcBef>
              <a:spcAft>
                <a:spcPts val="0"/>
              </a:spcAft>
              <a:buNone/>
            </a:pPr>
            <a:r>
              <a:rPr lang="en-US">
                <a:latin typeface="Arimo"/>
                <a:ea typeface="Arimo"/>
                <a:cs typeface="Arimo"/>
                <a:sym typeface="Arimo"/>
              </a:rPr>
              <a:t>Results - data collected (very objective-- no analysis)</a:t>
            </a:r>
            <a:endParaRPr/>
          </a:p>
          <a:p>
            <a:pPr indent="0" lvl="0" marL="0" rtl="0" algn="l">
              <a:spcBef>
                <a:spcPts val="360"/>
              </a:spcBef>
              <a:spcAft>
                <a:spcPts val="0"/>
              </a:spcAft>
              <a:buNone/>
            </a:pPr>
            <a:r>
              <a:rPr lang="en-US">
                <a:latin typeface="Arimo"/>
                <a:ea typeface="Arimo"/>
                <a:cs typeface="Arimo"/>
                <a:sym typeface="Arimo"/>
              </a:rPr>
              <a:t>Discussion- analysis, conclusion (the so-what), follow-on, recommendations</a:t>
            </a:r>
            <a:endParaRPr/>
          </a:p>
          <a:p>
            <a:pPr indent="0" lvl="0" marL="0" rtl="0" algn="l">
              <a:spcBef>
                <a:spcPts val="360"/>
              </a:spcBef>
              <a:spcAft>
                <a:spcPts val="0"/>
              </a:spcAft>
              <a:buNone/>
            </a:pPr>
            <a:r>
              <a:rPr lang="en-US">
                <a:latin typeface="Arimo"/>
                <a:ea typeface="Arimo"/>
                <a:cs typeface="Arimo"/>
                <a:sym typeface="Arimo"/>
              </a:rPr>
              <a:t>Abstract-written at the end- a brief section designed to give a thumbnail sketch of the report; it tells the reader what to expect in the paper; extracts the most important points of a paper and presents them in a concise way.  </a:t>
            </a:r>
            <a:endParaRPr/>
          </a:p>
          <a:p>
            <a:pPr indent="0" lvl="0" marL="0" rtl="0" algn="l">
              <a:spcBef>
                <a:spcPts val="360"/>
              </a:spcBef>
              <a:spcAft>
                <a:spcPts val="0"/>
              </a:spcAft>
              <a:buNone/>
            </a:pPr>
            <a:r>
              <a:rPr lang="en-US">
                <a:latin typeface="Arimo"/>
                <a:ea typeface="Arimo"/>
                <a:cs typeface="Arimo"/>
                <a:sym typeface="Arimo"/>
              </a:rPr>
              <a:t>BUT - it is not your technical paper taped to the poster board!!!</a:t>
            </a:r>
            <a:endParaRPr/>
          </a:p>
          <a:p>
            <a:pPr indent="0" lvl="0" marL="0" rtl="0" algn="l">
              <a:spcBef>
                <a:spcPts val="360"/>
              </a:spcBef>
              <a:spcAft>
                <a:spcPts val="0"/>
              </a:spcAft>
              <a:buNone/>
            </a:pPr>
            <a:r>
              <a:t/>
            </a:r>
            <a:endParaRPr>
              <a:latin typeface="Arimo"/>
              <a:ea typeface="Arimo"/>
              <a:cs typeface="Arimo"/>
              <a:sym typeface="Arim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4: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318" name="Google Shape;318;p14: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19" name="Google Shape;319;p14:notes"/>
          <p:cNvSpPr txBox="1"/>
          <p:nvPr>
            <p:ph idx="1" type="body"/>
          </p:nvPr>
        </p:nvSpPr>
        <p:spPr>
          <a:xfrm>
            <a:off x="919163" y="4379913"/>
            <a:ext cx="5064125" cy="4148137"/>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025" lIns="92075" spcFirstLastPara="1" rIns="92075" wrap="square" tIns="46025">
            <a:noAutofit/>
          </a:bodyPr>
          <a:lstStyle/>
          <a:p>
            <a:pPr indent="0" lvl="0" marL="0" rtl="0" algn="l">
              <a:spcBef>
                <a:spcPts val="0"/>
              </a:spcBef>
              <a:spcAft>
                <a:spcPts val="0"/>
              </a:spcAft>
              <a:buNone/>
            </a:pPr>
            <a:r>
              <a:t/>
            </a:r>
            <a:endParaRPr>
              <a:latin typeface="Arimo"/>
              <a:ea typeface="Arimo"/>
              <a:cs typeface="Arimo"/>
              <a:sym typeface="Arimo"/>
            </a:endParaRPr>
          </a:p>
          <a:p>
            <a:pPr indent="0" lvl="0" marL="0" rtl="0" algn="l">
              <a:spcBef>
                <a:spcPts val="360"/>
              </a:spcBef>
              <a:spcAft>
                <a:spcPts val="0"/>
              </a:spcAft>
              <a:buNone/>
            </a:pPr>
            <a:r>
              <a:t/>
            </a:r>
            <a:endParaRPr>
              <a:latin typeface="Arimo"/>
              <a:ea typeface="Arimo"/>
              <a:cs typeface="Arimo"/>
              <a:sym typeface="Arim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5: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326" name="Google Shape;326;p15: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7" name="Google Shape;327;p15: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latin typeface="Arimo"/>
              <a:ea typeface="Arimo"/>
              <a:cs typeface="Arimo"/>
              <a:sym typeface="Arim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6: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334" name="Google Shape;334;p16: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35" name="Google Shape;335;p16:notes"/>
          <p:cNvSpPr txBox="1"/>
          <p:nvPr>
            <p:ph idx="1" type="body"/>
          </p:nvPr>
        </p:nvSpPr>
        <p:spPr>
          <a:xfrm>
            <a:off x="919163" y="4379913"/>
            <a:ext cx="5064125" cy="4148137"/>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025" lIns="92075" spcFirstLastPara="1" rIns="92075" wrap="square" tIns="46025">
            <a:noAutofit/>
          </a:bodyPr>
          <a:lstStyle/>
          <a:p>
            <a:pPr indent="0" lvl="0" marL="0" rtl="0" algn="l">
              <a:spcBef>
                <a:spcPts val="0"/>
              </a:spcBef>
              <a:spcAft>
                <a:spcPts val="0"/>
              </a:spcAft>
              <a:buNone/>
            </a:pPr>
            <a:r>
              <a:t/>
            </a:r>
            <a:endParaRPr>
              <a:latin typeface="Arimo"/>
              <a:ea typeface="Arimo"/>
              <a:cs typeface="Arimo"/>
              <a:sym typeface="Arimo"/>
            </a:endParaRPr>
          </a:p>
          <a:p>
            <a:pPr indent="0" lvl="0" marL="0" rtl="0" algn="l">
              <a:spcBef>
                <a:spcPts val="360"/>
              </a:spcBef>
              <a:spcAft>
                <a:spcPts val="0"/>
              </a:spcAft>
              <a:buNone/>
            </a:pPr>
            <a:r>
              <a:rPr lang="en-US">
                <a:latin typeface="Arimo"/>
                <a:ea typeface="Arimo"/>
                <a:cs typeface="Arimo"/>
                <a:sym typeface="Arimo"/>
              </a:rPr>
              <a:t>Look &amp; act interested - Don’t chat with friends or be on the phone, Stay at your poster, make eye contact, don’t apologize for results not as expected or not yet completed</a:t>
            </a:r>
            <a:endParaRPr/>
          </a:p>
          <a:p>
            <a:pPr indent="0" lvl="0" marL="0" rtl="0" algn="l">
              <a:spcBef>
                <a:spcPts val="360"/>
              </a:spcBef>
              <a:spcAft>
                <a:spcPts val="0"/>
              </a:spcAft>
              <a:buNone/>
            </a:pPr>
            <a:r>
              <a:t/>
            </a:r>
            <a:endParaRPr>
              <a:latin typeface="Arimo"/>
              <a:ea typeface="Arimo"/>
              <a:cs typeface="Arimo"/>
              <a:sym typeface="Arimo"/>
            </a:endParaRPr>
          </a:p>
          <a:p>
            <a:pPr indent="0" lvl="0" marL="0" rtl="0" algn="l">
              <a:spcBef>
                <a:spcPts val="360"/>
              </a:spcBef>
              <a:spcAft>
                <a:spcPts val="0"/>
              </a:spcAft>
              <a:buNone/>
            </a:pPr>
            <a:r>
              <a:rPr lang="en-US">
                <a:latin typeface="Arimo"/>
                <a:ea typeface="Arimo"/>
                <a:cs typeface="Arimo"/>
                <a:sym typeface="Arimo"/>
              </a:rPr>
              <a:t>Engage people in conversation - Smile - Introduce yourself.  “I’m John Smith , what can I tell you about my experiment with cookie preferences in mice?”</a:t>
            </a:r>
            <a:endParaRPr>
              <a:latin typeface="Arimo"/>
              <a:ea typeface="Arimo"/>
              <a:cs typeface="Arimo"/>
              <a:sym typeface="Arim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7: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342" name="Google Shape;342;p17: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17: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latin typeface="Arimo"/>
              <a:ea typeface="Arimo"/>
              <a:cs typeface="Arimo"/>
              <a:sym typeface="Arim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txBox="1"/>
          <p:nvPr>
            <p:ph idx="1" type="body"/>
          </p:nvPr>
        </p:nvSpPr>
        <p:spPr>
          <a:xfrm>
            <a:off x="919163" y="4379913"/>
            <a:ext cx="5064125" cy="4148137"/>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171" name="Google Shape;171;p2:notes"/>
          <p:cNvSpPr/>
          <p:nvPr>
            <p:ph idx="2" type="sldImg"/>
          </p:nvPr>
        </p:nvSpPr>
        <p:spPr>
          <a:xfrm>
            <a:off x="1152525" y="698500"/>
            <a:ext cx="4597400" cy="34448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8: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350" name="Google Shape;350;p18: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1" name="Google Shape;351;p18: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latin typeface="Arimo"/>
              <a:ea typeface="Arimo"/>
              <a:cs typeface="Arimo"/>
              <a:sym typeface="Arim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9: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357" name="Google Shape;357;p19: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8" name="Google Shape;358;p19: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Use this a a guide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0: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379" name="Google Shape;379;p20:notes"/>
          <p:cNvSpPr/>
          <p:nvPr>
            <p:ph idx="2" type="sldImg"/>
          </p:nvPr>
        </p:nvSpPr>
        <p:spPr>
          <a:xfrm>
            <a:off x="1143000" y="6858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0" name="Google Shape;380;p20: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latin typeface="Arimo"/>
              <a:ea typeface="Arimo"/>
              <a:cs typeface="Arimo"/>
              <a:sym typeface="Arim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1: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397" name="Google Shape;397;p21: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8" name="Google Shape;398;p21: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IMRaD</a:t>
            </a:r>
            <a:endParaRPr/>
          </a:p>
          <a:p>
            <a:pPr indent="0" lvl="0" marL="0" rtl="0" algn="l">
              <a:spcBef>
                <a:spcPts val="360"/>
              </a:spcBef>
              <a:spcAft>
                <a:spcPts val="0"/>
              </a:spcAft>
              <a:buNone/>
            </a:pPr>
            <a:r>
              <a:rPr lang="en-US">
                <a:latin typeface="Arimo"/>
                <a:ea typeface="Arimo"/>
                <a:cs typeface="Arimo"/>
                <a:sym typeface="Arimo"/>
              </a:rPr>
              <a:t>I - Introduction</a:t>
            </a:r>
            <a:endParaRPr/>
          </a:p>
          <a:p>
            <a:pPr indent="0" lvl="0" marL="0" rtl="0" algn="l">
              <a:spcBef>
                <a:spcPts val="360"/>
              </a:spcBef>
              <a:spcAft>
                <a:spcPts val="0"/>
              </a:spcAft>
              <a:buNone/>
            </a:pPr>
            <a:r>
              <a:rPr lang="en-US">
                <a:latin typeface="Arimo"/>
                <a:ea typeface="Arimo"/>
                <a:cs typeface="Arimo"/>
                <a:sym typeface="Arimo"/>
              </a:rPr>
              <a:t>Usually includes the hypothesis and objectives in a technical paper but not here - keep it separate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2: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404" name="Google Shape;404;p22: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5" name="Google Shape;405;p22: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IMRaD</a:t>
            </a:r>
            <a:endParaRPr/>
          </a:p>
          <a:p>
            <a:pPr indent="0" lvl="0" marL="0" rtl="0" algn="l">
              <a:spcBef>
                <a:spcPts val="360"/>
              </a:spcBef>
              <a:spcAft>
                <a:spcPts val="0"/>
              </a:spcAft>
              <a:buNone/>
            </a:pPr>
            <a:r>
              <a:rPr lang="en-US">
                <a:latin typeface="Arimo"/>
                <a:ea typeface="Arimo"/>
                <a:cs typeface="Arimo"/>
                <a:sym typeface="Arimo"/>
              </a:rPr>
              <a:t>I - Introduction</a:t>
            </a:r>
            <a:endParaRPr/>
          </a:p>
          <a:p>
            <a:pPr indent="0" lvl="0" marL="0" rtl="0" algn="l">
              <a:spcBef>
                <a:spcPts val="360"/>
              </a:spcBef>
              <a:spcAft>
                <a:spcPts val="0"/>
              </a:spcAft>
              <a:buNone/>
            </a:pPr>
            <a:r>
              <a:rPr lang="en-US">
                <a:latin typeface="Arimo"/>
                <a:ea typeface="Arimo"/>
                <a:cs typeface="Arimo"/>
                <a:sym typeface="Arimo"/>
              </a:rPr>
              <a:t>Usually includes the hypothesis and objectives in a technical paper but not here - keep it separate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3: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411" name="Google Shape;411;p23: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2" name="Google Shape;412;p23: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IMRaD</a:t>
            </a:r>
            <a:endParaRPr/>
          </a:p>
          <a:p>
            <a:pPr indent="0" lvl="0" marL="0" rtl="0" algn="l">
              <a:spcBef>
                <a:spcPts val="360"/>
              </a:spcBef>
              <a:spcAft>
                <a:spcPts val="0"/>
              </a:spcAft>
              <a:buNone/>
            </a:pPr>
            <a:r>
              <a:t/>
            </a:r>
            <a:endParaRPr>
              <a:latin typeface="Arimo"/>
              <a:ea typeface="Arimo"/>
              <a:cs typeface="Arimo"/>
              <a:sym typeface="Arimo"/>
            </a:endParaRPr>
          </a:p>
          <a:p>
            <a:pPr indent="0" lvl="0" marL="0" rtl="0" algn="l">
              <a:spcBef>
                <a:spcPts val="360"/>
              </a:spcBef>
              <a:spcAft>
                <a:spcPts val="0"/>
              </a:spcAft>
              <a:buNone/>
            </a:pPr>
            <a:r>
              <a:rPr lang="en-US">
                <a:latin typeface="Arimo"/>
                <a:ea typeface="Arimo"/>
                <a:cs typeface="Arimo"/>
                <a:sym typeface="Arimo"/>
              </a:rPr>
              <a:t>M = Materials and Methods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4: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418" name="Google Shape;418;p24: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9" name="Google Shape;419;p24: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IMRaD</a:t>
            </a:r>
            <a:endParaRPr/>
          </a:p>
          <a:p>
            <a:pPr indent="0" lvl="0" marL="0" rtl="0" algn="l">
              <a:spcBef>
                <a:spcPts val="360"/>
              </a:spcBef>
              <a:spcAft>
                <a:spcPts val="0"/>
              </a:spcAft>
              <a:buNone/>
            </a:pPr>
            <a:r>
              <a:t/>
            </a:r>
            <a:endParaRPr>
              <a:latin typeface="Arimo"/>
              <a:ea typeface="Arimo"/>
              <a:cs typeface="Arimo"/>
              <a:sym typeface="Arimo"/>
            </a:endParaRPr>
          </a:p>
          <a:p>
            <a:pPr indent="0" lvl="0" marL="0" rtl="0" algn="l">
              <a:spcBef>
                <a:spcPts val="360"/>
              </a:spcBef>
              <a:spcAft>
                <a:spcPts val="0"/>
              </a:spcAft>
              <a:buNone/>
            </a:pPr>
            <a:r>
              <a:rPr lang="en-US">
                <a:latin typeface="Arimo"/>
                <a:ea typeface="Arimo"/>
                <a:cs typeface="Arimo"/>
                <a:sym typeface="Arimo"/>
              </a:rPr>
              <a:t>R = Results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5: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425" name="Google Shape;425;p25: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6" name="Google Shape;426;p25: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IMRaD</a:t>
            </a:r>
            <a:endParaRPr/>
          </a:p>
          <a:p>
            <a:pPr indent="0" lvl="0" marL="0" rtl="0" algn="l">
              <a:spcBef>
                <a:spcPts val="360"/>
              </a:spcBef>
              <a:spcAft>
                <a:spcPts val="0"/>
              </a:spcAft>
              <a:buNone/>
            </a:pPr>
            <a:r>
              <a:t/>
            </a:r>
            <a:endParaRPr>
              <a:latin typeface="Arimo"/>
              <a:ea typeface="Arimo"/>
              <a:cs typeface="Arimo"/>
              <a:sym typeface="Arimo"/>
            </a:endParaRPr>
          </a:p>
          <a:p>
            <a:pPr indent="0" lvl="0" marL="0" rtl="0" algn="l">
              <a:spcBef>
                <a:spcPts val="360"/>
              </a:spcBef>
              <a:spcAft>
                <a:spcPts val="0"/>
              </a:spcAft>
              <a:buNone/>
            </a:pPr>
            <a:r>
              <a:rPr lang="en-US">
                <a:latin typeface="Arimo"/>
                <a:ea typeface="Arimo"/>
                <a:cs typeface="Arimo"/>
                <a:sym typeface="Arimo"/>
              </a:rPr>
              <a:t>D = Discussion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6: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432" name="Google Shape;432;p26: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3" name="Google Shape;433;p26: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IMRaD</a:t>
            </a:r>
            <a:endParaRPr/>
          </a:p>
          <a:p>
            <a:pPr indent="0" lvl="0" marL="0" rtl="0" algn="l">
              <a:spcBef>
                <a:spcPts val="360"/>
              </a:spcBef>
              <a:spcAft>
                <a:spcPts val="0"/>
              </a:spcAft>
              <a:buNone/>
            </a:pPr>
            <a:r>
              <a:t/>
            </a:r>
            <a:endParaRPr>
              <a:latin typeface="Arimo"/>
              <a:ea typeface="Arimo"/>
              <a:cs typeface="Arimo"/>
              <a:sym typeface="Arimo"/>
            </a:endParaRPr>
          </a:p>
          <a:p>
            <a:pPr indent="0" lvl="0" marL="0" rtl="0" algn="l">
              <a:spcBef>
                <a:spcPts val="360"/>
              </a:spcBef>
              <a:spcAft>
                <a:spcPts val="0"/>
              </a:spcAft>
              <a:buNone/>
            </a:pPr>
            <a:r>
              <a:rPr lang="en-US">
                <a:latin typeface="Arimo"/>
                <a:ea typeface="Arimo"/>
                <a:cs typeface="Arimo"/>
                <a:sym typeface="Arimo"/>
              </a:rPr>
              <a:t>D = Discussion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7: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441" name="Google Shape;441;p27: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42" name="Google Shape;442;p27:notes"/>
          <p:cNvSpPr txBox="1"/>
          <p:nvPr>
            <p:ph idx="1" type="body"/>
          </p:nvPr>
        </p:nvSpPr>
        <p:spPr>
          <a:xfrm>
            <a:off x="919163" y="4379913"/>
            <a:ext cx="5024437" cy="4383087"/>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025" lIns="92075" spcFirstLastPara="1" rIns="92075" wrap="square" tIns="46025">
            <a:noAutofit/>
          </a:bodyPr>
          <a:lstStyle/>
          <a:p>
            <a:pPr indent="-88900" lvl="0" marL="0" rtl="0" algn="l">
              <a:spcBef>
                <a:spcPts val="0"/>
              </a:spcBef>
              <a:spcAft>
                <a:spcPts val="0"/>
              </a:spcAft>
              <a:buClr>
                <a:schemeClr val="dk1"/>
              </a:buClr>
              <a:buSzPts val="1400"/>
              <a:buFont typeface="Arimo"/>
              <a:buChar char="•"/>
            </a:pPr>
            <a:r>
              <a:rPr lang="en-US" sz="1400">
                <a:latin typeface="Arimo"/>
                <a:ea typeface="Arimo"/>
                <a:cs typeface="Arimo"/>
                <a:sym typeface="Arimo"/>
              </a:rPr>
              <a:t>RULES TO REMEMBER FOR ALL PRESENTATIONS:</a:t>
            </a:r>
            <a:endParaRPr/>
          </a:p>
          <a:p>
            <a:pPr indent="-88900" lvl="0" marL="0" rtl="0" algn="l">
              <a:spcBef>
                <a:spcPts val="420"/>
              </a:spcBef>
              <a:spcAft>
                <a:spcPts val="0"/>
              </a:spcAft>
              <a:buClr>
                <a:schemeClr val="dk1"/>
              </a:buClr>
              <a:buSzPts val="1400"/>
              <a:buFont typeface="Arimo"/>
              <a:buChar char="•"/>
            </a:pPr>
            <a:r>
              <a:rPr lang="en-US" sz="1400">
                <a:latin typeface="Arimo"/>
                <a:ea typeface="Arimo"/>
                <a:cs typeface="Arimo"/>
                <a:sym typeface="Arimo"/>
              </a:rPr>
              <a:t>Knowing your audience, purpose and material doesn’t mean you won’t have butterflies, but a little nervousness will help keep you alert and focused.</a:t>
            </a:r>
            <a:endParaRPr/>
          </a:p>
          <a:p>
            <a:pPr indent="-88900" lvl="0" marL="0" rtl="0" algn="l">
              <a:spcBef>
                <a:spcPts val="420"/>
              </a:spcBef>
              <a:spcAft>
                <a:spcPts val="0"/>
              </a:spcAft>
              <a:buClr>
                <a:schemeClr val="dk1"/>
              </a:buClr>
              <a:buSzPts val="1400"/>
              <a:buFont typeface="Arimo"/>
              <a:buChar char="•"/>
            </a:pPr>
            <a:r>
              <a:rPr lang="en-US" sz="1400">
                <a:latin typeface="Arimo"/>
                <a:ea typeface="Arimo"/>
                <a:cs typeface="Arimo"/>
                <a:sym typeface="Arimo"/>
              </a:rPr>
              <a:t>Don’t be afraid of “white air.”  If you need to stop and collect your thoughts do so; don’t try to keep talking  just to fill the silence. Silence can also help emphasize an important point.</a:t>
            </a:r>
            <a:endParaRPr/>
          </a:p>
          <a:p>
            <a:pPr indent="-88900" lvl="0" marL="0" rtl="0" algn="l">
              <a:spcBef>
                <a:spcPts val="420"/>
              </a:spcBef>
              <a:spcAft>
                <a:spcPts val="0"/>
              </a:spcAft>
              <a:buClr>
                <a:schemeClr val="dk1"/>
              </a:buClr>
              <a:buSzPts val="1400"/>
              <a:buFont typeface="Arimo"/>
              <a:buChar char="•"/>
            </a:pPr>
            <a:r>
              <a:rPr lang="en-US" sz="1400">
                <a:latin typeface="Arimo"/>
                <a:ea typeface="Arimo"/>
                <a:cs typeface="Arimo"/>
                <a:sym typeface="Arimo"/>
              </a:rPr>
              <a:t>Maximize eye contact to keep your audience involved. </a:t>
            </a:r>
            <a:endParaRPr/>
          </a:p>
          <a:p>
            <a:pPr indent="-88900" lvl="0" marL="0" rtl="0" algn="l">
              <a:spcBef>
                <a:spcPts val="420"/>
              </a:spcBef>
              <a:spcAft>
                <a:spcPts val="0"/>
              </a:spcAft>
              <a:buClr>
                <a:schemeClr val="dk1"/>
              </a:buClr>
              <a:buSzPts val="1400"/>
              <a:buFont typeface="Arimo"/>
              <a:buChar char="•"/>
            </a:pPr>
            <a:r>
              <a:rPr lang="en-US" sz="1400">
                <a:latin typeface="Arimo"/>
                <a:ea typeface="Arimo"/>
                <a:cs typeface="Arimo"/>
                <a:sym typeface="Arimo"/>
              </a:rPr>
              <a:t> Thank people for taking the time to stop and talk to you or look at the poster.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178" name="Google Shape;178;p3: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3:notes"/>
          <p:cNvSpPr txBox="1"/>
          <p:nvPr>
            <p:ph idx="1" type="body"/>
          </p:nvPr>
        </p:nvSpPr>
        <p:spPr>
          <a:xfrm>
            <a:off x="762000" y="4379913"/>
            <a:ext cx="5410200" cy="438308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The most important part of developing a presentation is your plan and design. After you learn the steps I’m going to give you, you’ll learn the dimensions for setting up your poster and, hopefully, you’ll gain some knowledge about design and readability.  Readability refers to the measure of how comfortably or easily your text can be read.  Factors that influence readability are such things as interest in the topic, background knowledge of the reader, design of the poster, length of the phrases/sentences on the poster, format (white space, etc.), size and type of the font, and others.</a:t>
            </a:r>
            <a:endParaRPr>
              <a:latin typeface="Arimo"/>
              <a:ea typeface="Arimo"/>
              <a:cs typeface="Arimo"/>
              <a:sym typeface="Arim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8: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449" name="Google Shape;449;p28: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50" name="Google Shape;450;p28:notes"/>
          <p:cNvSpPr txBox="1"/>
          <p:nvPr>
            <p:ph idx="1" type="body"/>
          </p:nvPr>
        </p:nvSpPr>
        <p:spPr>
          <a:xfrm>
            <a:off x="919163" y="4379913"/>
            <a:ext cx="5064125" cy="4148137"/>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025" lIns="92075" spcFirstLastPara="1" rIns="92075" wrap="square" tIns="46025">
            <a:noAutofit/>
          </a:bodyPr>
          <a:lstStyle/>
          <a:p>
            <a:pPr indent="0" lvl="0" marL="0" rtl="0" algn="l">
              <a:spcBef>
                <a:spcPts val="0"/>
              </a:spcBef>
              <a:spcAft>
                <a:spcPts val="0"/>
              </a:spcAft>
              <a:buNone/>
            </a:pPr>
            <a:r>
              <a:t/>
            </a:r>
            <a:endParaRPr>
              <a:latin typeface="Arimo"/>
              <a:ea typeface="Arimo"/>
              <a:cs typeface="Arimo"/>
              <a:sym typeface="Arim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9: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457" name="Google Shape;457;p29: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58" name="Google Shape;458;p29:notes"/>
          <p:cNvSpPr txBox="1"/>
          <p:nvPr>
            <p:ph idx="1" type="body"/>
          </p:nvPr>
        </p:nvSpPr>
        <p:spPr>
          <a:xfrm>
            <a:off x="919163" y="4379913"/>
            <a:ext cx="5064125" cy="4148137"/>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025" lIns="92075" spcFirstLastPara="1" rIns="92075" wrap="square" tIns="46025">
            <a:noAutofit/>
          </a:bodyPr>
          <a:lstStyle/>
          <a:p>
            <a:pPr indent="0" lvl="0" marL="0" rtl="0" algn="l">
              <a:spcBef>
                <a:spcPts val="0"/>
              </a:spcBef>
              <a:spcAft>
                <a:spcPts val="0"/>
              </a:spcAft>
              <a:buNone/>
            </a:pPr>
            <a:r>
              <a:t/>
            </a:r>
            <a:endParaRPr>
              <a:latin typeface="Arimo"/>
              <a:ea typeface="Arimo"/>
              <a:cs typeface="Arimo"/>
              <a:sym typeface="Arim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0: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465" name="Google Shape;465;p30: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6" name="Google Shape;466;p30: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latin typeface="Arimo"/>
              <a:ea typeface="Arimo"/>
              <a:cs typeface="Arimo"/>
              <a:sym typeface="Arim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187" name="Google Shape;187;p4: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p4: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People read left to right and top to bottom.  Upper right is the power corner (place Conclusions section); Lower corners are the weaker corners (place Methods and Materials, tables, other stuff).  People stand at the corners.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195" name="Google Shape;195;p5: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5: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This is the sample poster layout you received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213" name="Google Shape;213;p6: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6: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Notice that the IMRAD fits into this poster-- Abstract and Intro (I); Methods and Materials (M); Results ( R ); and D (discussion-Analysis- implications of the research).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txBox="1"/>
          <p:nvPr>
            <p:ph idx="12" type="sldNum"/>
          </p:nvPr>
        </p:nvSpPr>
        <p:spPr>
          <a:xfrm>
            <a:off x="3911600" y="8759825"/>
            <a:ext cx="2992438" cy="460375"/>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Arimo"/>
                <a:ea typeface="Arimo"/>
                <a:cs typeface="Arimo"/>
                <a:sym typeface="Arimo"/>
              </a:rPr>
              <a:t>‹#›</a:t>
            </a:fld>
            <a:endParaRPr b="0" i="1" sz="1000" u="none" cap="none" strike="noStrike">
              <a:solidFill>
                <a:schemeClr val="dk1"/>
              </a:solidFill>
              <a:latin typeface="Arimo"/>
              <a:ea typeface="Arimo"/>
              <a:cs typeface="Arimo"/>
              <a:sym typeface="Arimo"/>
            </a:endParaRPr>
          </a:p>
        </p:txBody>
      </p:sp>
      <p:sp>
        <p:nvSpPr>
          <p:cNvPr id="234" name="Google Shape;234;p7:notes"/>
          <p:cNvSpPr/>
          <p:nvPr>
            <p:ph idx="2" type="sldImg"/>
          </p:nvPr>
        </p:nvSpPr>
        <p:spPr>
          <a:xfrm>
            <a:off x="1154113" y="698500"/>
            <a:ext cx="4594225" cy="3444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7:notes"/>
          <p:cNvSpPr txBox="1"/>
          <p:nvPr>
            <p:ph idx="1" type="body"/>
          </p:nvPr>
        </p:nvSpPr>
        <p:spPr>
          <a:xfrm>
            <a:off x="919163" y="4379913"/>
            <a:ext cx="5064125" cy="4148137"/>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latin typeface="Arimo"/>
                <a:ea typeface="Arimo"/>
                <a:cs typeface="Arimo"/>
                <a:sym typeface="Arimo"/>
              </a:rPr>
              <a:t>Notice that the IMRAD fits into this poster-- Abstract and Intro (I); Methods and Materials (M); Results ( R ); and D (discussion-Analysis- implications of the research).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txBox="1"/>
          <p:nvPr>
            <p:ph idx="1" type="body"/>
          </p:nvPr>
        </p:nvSpPr>
        <p:spPr>
          <a:xfrm>
            <a:off x="919163" y="4379913"/>
            <a:ext cx="5064125" cy="4148137"/>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254" name="Google Shape;254;p8:notes"/>
          <p:cNvSpPr/>
          <p:nvPr>
            <p:ph idx="2" type="sldImg"/>
          </p:nvPr>
        </p:nvSpPr>
        <p:spPr>
          <a:xfrm>
            <a:off x="1152525" y="698500"/>
            <a:ext cx="4597400" cy="34448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3acd9413f8_0_0:notes"/>
          <p:cNvSpPr txBox="1"/>
          <p:nvPr>
            <p:ph idx="1" type="body"/>
          </p:nvPr>
        </p:nvSpPr>
        <p:spPr>
          <a:xfrm>
            <a:off x="919163" y="4379913"/>
            <a:ext cx="5064000" cy="41481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262" name="Google Shape;262;g23acd9413f8_0_0:notes"/>
          <p:cNvSpPr/>
          <p:nvPr>
            <p:ph idx="2" type="sldImg"/>
          </p:nvPr>
        </p:nvSpPr>
        <p:spPr>
          <a:xfrm>
            <a:off x="1152525" y="698500"/>
            <a:ext cx="4597500" cy="3444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pic>
        <p:nvPicPr>
          <p:cNvPr descr="Droplets-SD-Content-R1d.png" id="17" name="Google Shape;17;p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2"/>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pic>
        <p:nvPicPr>
          <p:cNvPr descr="Droplets-SD-Content-R1d.png" id="81" name="Google Shape;81;p1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82" name="Google Shape;82;p11"/>
          <p:cNvSpPr txBox="1"/>
          <p:nvPr>
            <p:ph type="title"/>
          </p:nvPr>
        </p:nvSpPr>
        <p:spPr>
          <a:xfrm>
            <a:off x="685332" y="609600"/>
            <a:ext cx="4129618"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3" name="Google Shape;83;p11"/>
          <p:cNvSpPr/>
          <p:nvPr>
            <p:ph idx="2" type="pic"/>
          </p:nvPr>
        </p:nvSpPr>
        <p:spPr>
          <a:xfrm>
            <a:off x="5004270" y="609601"/>
            <a:ext cx="3005851" cy="5181600"/>
          </a:xfrm>
          <a:prstGeom prst="roundRect">
            <a:avLst>
              <a:gd fmla="val 4943" name="adj"/>
            </a:avLst>
          </a:prstGeom>
          <a:noFill/>
          <a:ln cap="sq" cmpd="sng" w="82550">
            <a:solidFill>
              <a:srgbClr val="CCDFFB"/>
            </a:solidFill>
            <a:prstDash val="solid"/>
            <a:miter lim="800000"/>
            <a:headEnd len="sm" w="sm" type="none"/>
            <a:tailEnd len="sm" w="sm" type="none"/>
          </a:ln>
        </p:spPr>
      </p:sp>
      <p:sp>
        <p:nvSpPr>
          <p:cNvPr id="84" name="Google Shape;84;p11"/>
          <p:cNvSpPr txBox="1"/>
          <p:nvPr>
            <p:ph idx="1" type="body"/>
          </p:nvPr>
        </p:nvSpPr>
        <p:spPr>
          <a:xfrm>
            <a:off x="685346" y="2632853"/>
            <a:ext cx="4129604"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5" name="Google Shape;85;p11"/>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8" name="Shape 88"/>
        <p:cNvGrpSpPr/>
        <p:nvPr/>
      </p:nvGrpSpPr>
      <p:grpSpPr>
        <a:xfrm>
          <a:off x="0" y="0"/>
          <a:ext cx="0" cy="0"/>
          <a:chOff x="0" y="0"/>
          <a:chExt cx="0" cy="0"/>
        </a:xfrm>
      </p:grpSpPr>
      <p:pic>
        <p:nvPicPr>
          <p:cNvPr descr="Droplets-SD-Content-R1d.png" id="89" name="Google Shape;89;p1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0" name="Google Shape;90;p12"/>
          <p:cNvSpPr txBox="1"/>
          <p:nvPr>
            <p:ph type="title"/>
          </p:nvPr>
        </p:nvSpPr>
        <p:spPr>
          <a:xfrm>
            <a:off x="685346" y="4289374"/>
            <a:ext cx="7773324"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1" name="Google Shape;91;p12"/>
          <p:cNvSpPr/>
          <p:nvPr>
            <p:ph idx="2" type="pic"/>
          </p:nvPr>
        </p:nvSpPr>
        <p:spPr>
          <a:xfrm>
            <a:off x="888558" y="698261"/>
            <a:ext cx="7366899" cy="3214136"/>
          </a:xfrm>
          <a:prstGeom prst="roundRect">
            <a:avLst>
              <a:gd fmla="val 4944" name="adj"/>
            </a:avLst>
          </a:prstGeom>
          <a:noFill/>
          <a:ln cap="sq" cmpd="sng" w="82550">
            <a:solidFill>
              <a:srgbClr val="CCDFFB"/>
            </a:solidFill>
            <a:prstDash val="solid"/>
            <a:miter lim="800000"/>
            <a:headEnd len="sm" w="sm" type="none"/>
            <a:tailEnd len="sm" w="sm" type="none"/>
          </a:ln>
        </p:spPr>
      </p:sp>
      <p:sp>
        <p:nvSpPr>
          <p:cNvPr id="92" name="Google Shape;92;p12"/>
          <p:cNvSpPr txBox="1"/>
          <p:nvPr>
            <p:ph idx="1" type="body"/>
          </p:nvPr>
        </p:nvSpPr>
        <p:spPr>
          <a:xfrm>
            <a:off x="685331" y="5108728"/>
            <a:ext cx="7773339"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3" name="Google Shape;93;p12"/>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6" name="Shape 96"/>
        <p:cNvGrpSpPr/>
        <p:nvPr/>
      </p:nvGrpSpPr>
      <p:grpSpPr>
        <a:xfrm>
          <a:off x="0" y="0"/>
          <a:ext cx="0" cy="0"/>
          <a:chOff x="0" y="0"/>
          <a:chExt cx="0" cy="0"/>
        </a:xfrm>
      </p:grpSpPr>
      <p:pic>
        <p:nvPicPr>
          <p:cNvPr descr="Droplets-SD-Content-R1d.png" id="97" name="Google Shape;97;p1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13"/>
          <p:cNvSpPr txBox="1"/>
          <p:nvPr>
            <p:ph type="title"/>
          </p:nvPr>
        </p:nvSpPr>
        <p:spPr>
          <a:xfrm>
            <a:off x="685331" y="609600"/>
            <a:ext cx="7773339"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9" name="Google Shape;99;p13"/>
          <p:cNvSpPr txBox="1"/>
          <p:nvPr>
            <p:ph idx="1" type="body"/>
          </p:nvPr>
        </p:nvSpPr>
        <p:spPr>
          <a:xfrm>
            <a:off x="685331" y="4204821"/>
            <a:ext cx="7773339"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0" name="Google Shape;100;p13"/>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3" name="Shape 103"/>
        <p:cNvGrpSpPr/>
        <p:nvPr/>
      </p:nvGrpSpPr>
      <p:grpSpPr>
        <a:xfrm>
          <a:off x="0" y="0"/>
          <a:ext cx="0" cy="0"/>
          <a:chOff x="0" y="0"/>
          <a:chExt cx="0" cy="0"/>
        </a:xfrm>
      </p:grpSpPr>
      <p:pic>
        <p:nvPicPr>
          <p:cNvPr descr="Droplets-SD-Content-R1d.png" id="104" name="Google Shape;104;p1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5" name="Google Shape;105;p14"/>
          <p:cNvSpPr txBox="1"/>
          <p:nvPr/>
        </p:nvSpPr>
        <p:spPr>
          <a:xfrm>
            <a:off x="738188" y="887413"/>
            <a:ext cx="546100" cy="58578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i="0" lang="en-US" sz="8000" u="none" cap="none" strike="noStrike">
                <a:solidFill>
                  <a:schemeClr val="dk1"/>
                </a:solidFill>
                <a:latin typeface="Twentieth Century"/>
                <a:ea typeface="Twentieth Century"/>
                <a:cs typeface="Twentieth Century"/>
                <a:sym typeface="Twentieth Century"/>
              </a:rPr>
              <a:t>“</a:t>
            </a:r>
            <a:endParaRPr/>
          </a:p>
        </p:txBody>
      </p:sp>
      <p:sp>
        <p:nvSpPr>
          <p:cNvPr id="106" name="Google Shape;106;p14"/>
          <p:cNvSpPr txBox="1"/>
          <p:nvPr/>
        </p:nvSpPr>
        <p:spPr>
          <a:xfrm>
            <a:off x="7850188" y="3119438"/>
            <a:ext cx="554037" cy="5857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i="0" lang="en-US" sz="8000" u="none" cap="none" strike="noStrike">
                <a:solidFill>
                  <a:schemeClr val="dk1"/>
                </a:solidFill>
                <a:latin typeface="Twentieth Century"/>
                <a:ea typeface="Twentieth Century"/>
                <a:cs typeface="Twentieth Century"/>
                <a:sym typeface="Twentieth Century"/>
              </a:rPr>
              <a:t>”</a:t>
            </a:r>
            <a:endParaRPr/>
          </a:p>
        </p:txBody>
      </p:sp>
      <p:sp>
        <p:nvSpPr>
          <p:cNvPr id="107" name="Google Shape;107;p14"/>
          <p:cNvSpPr txBox="1"/>
          <p:nvPr>
            <p:ph type="title"/>
          </p:nvPr>
        </p:nvSpPr>
        <p:spPr>
          <a:xfrm>
            <a:off x="1084659" y="872588"/>
            <a:ext cx="6977064" cy="272991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8" name="Google Shape;108;p14"/>
          <p:cNvSpPr txBox="1"/>
          <p:nvPr>
            <p:ph idx="1" type="body"/>
          </p:nvPr>
        </p:nvSpPr>
        <p:spPr>
          <a:xfrm>
            <a:off x="1290484" y="3610032"/>
            <a:ext cx="6564224"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9" name="Google Shape;109;p14"/>
          <p:cNvSpPr txBox="1"/>
          <p:nvPr>
            <p:ph idx="2" type="body"/>
          </p:nvPr>
        </p:nvSpPr>
        <p:spPr>
          <a:xfrm>
            <a:off x="685331" y="4372797"/>
            <a:ext cx="7773339"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10" name="Google Shape;110;p14"/>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4"/>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4"/>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pic>
        <p:nvPicPr>
          <p:cNvPr descr="Droplets-SD-Content-R1d.png" id="114" name="Google Shape;114;p1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5" name="Google Shape;115;p15"/>
          <p:cNvSpPr txBox="1"/>
          <p:nvPr>
            <p:ph type="title"/>
          </p:nvPr>
        </p:nvSpPr>
        <p:spPr>
          <a:xfrm>
            <a:off x="685331" y="2138722"/>
            <a:ext cx="7773339"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16" name="Google Shape;116;p15"/>
          <p:cNvSpPr txBox="1"/>
          <p:nvPr>
            <p:ph idx="1" type="body"/>
          </p:nvPr>
        </p:nvSpPr>
        <p:spPr>
          <a:xfrm>
            <a:off x="685331" y="4662335"/>
            <a:ext cx="7773339"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17" name="Google Shape;117;p15"/>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5"/>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5"/>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20" name="Shape 120"/>
        <p:cNvGrpSpPr/>
        <p:nvPr/>
      </p:nvGrpSpPr>
      <p:grpSpPr>
        <a:xfrm>
          <a:off x="0" y="0"/>
          <a:ext cx="0" cy="0"/>
          <a:chOff x="0" y="0"/>
          <a:chExt cx="0" cy="0"/>
        </a:xfrm>
      </p:grpSpPr>
      <p:pic>
        <p:nvPicPr>
          <p:cNvPr descr="Droplets-SD-Content-R1d.png" id="121" name="Google Shape;121;p1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2" name="Google Shape;122;p16"/>
          <p:cNvSpPr txBox="1"/>
          <p:nvPr>
            <p:ph type="title"/>
          </p:nvPr>
        </p:nvSpPr>
        <p:spPr>
          <a:xfrm>
            <a:off x="685331" y="609600"/>
            <a:ext cx="7773339"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23" name="Google Shape;123;p16"/>
          <p:cNvSpPr txBox="1"/>
          <p:nvPr>
            <p:ph idx="1" type="body"/>
          </p:nvPr>
        </p:nvSpPr>
        <p:spPr>
          <a:xfrm>
            <a:off x="685331" y="2367093"/>
            <a:ext cx="2474232"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4" name="Google Shape;124;p16"/>
          <p:cNvSpPr txBox="1"/>
          <p:nvPr>
            <p:ph idx="2" type="body"/>
          </p:nvPr>
        </p:nvSpPr>
        <p:spPr>
          <a:xfrm>
            <a:off x="685331" y="2943356"/>
            <a:ext cx="2474232"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5" name="Google Shape;125;p16"/>
          <p:cNvSpPr txBox="1"/>
          <p:nvPr>
            <p:ph idx="3" type="body"/>
          </p:nvPr>
        </p:nvSpPr>
        <p:spPr>
          <a:xfrm>
            <a:off x="3339292" y="2367093"/>
            <a:ext cx="246864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6" name="Google Shape;126;p16"/>
          <p:cNvSpPr txBox="1"/>
          <p:nvPr>
            <p:ph idx="4" type="body"/>
          </p:nvPr>
        </p:nvSpPr>
        <p:spPr>
          <a:xfrm>
            <a:off x="3331012" y="2943356"/>
            <a:ext cx="2477513"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7" name="Google Shape;127;p16"/>
          <p:cNvSpPr txBox="1"/>
          <p:nvPr>
            <p:ph idx="5" type="body"/>
          </p:nvPr>
        </p:nvSpPr>
        <p:spPr>
          <a:xfrm>
            <a:off x="5979974" y="2367093"/>
            <a:ext cx="247869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8" name="Google Shape;128;p16"/>
          <p:cNvSpPr txBox="1"/>
          <p:nvPr>
            <p:ph idx="6" type="body"/>
          </p:nvPr>
        </p:nvSpPr>
        <p:spPr>
          <a:xfrm>
            <a:off x="5979974" y="2943356"/>
            <a:ext cx="247869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9" name="Google Shape;129;p16"/>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32" name="Shape 132"/>
        <p:cNvGrpSpPr/>
        <p:nvPr/>
      </p:nvGrpSpPr>
      <p:grpSpPr>
        <a:xfrm>
          <a:off x="0" y="0"/>
          <a:ext cx="0" cy="0"/>
          <a:chOff x="0" y="0"/>
          <a:chExt cx="0" cy="0"/>
        </a:xfrm>
      </p:grpSpPr>
      <p:pic>
        <p:nvPicPr>
          <p:cNvPr descr="Droplets-SD-Content-R1d.png" id="133" name="Google Shape;133;p1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34" name="Google Shape;134;p17"/>
          <p:cNvSpPr txBox="1"/>
          <p:nvPr>
            <p:ph type="title"/>
          </p:nvPr>
        </p:nvSpPr>
        <p:spPr>
          <a:xfrm>
            <a:off x="685331" y="610772"/>
            <a:ext cx="7773339"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35" name="Google Shape;135;p17"/>
          <p:cNvSpPr txBox="1"/>
          <p:nvPr>
            <p:ph idx="1" type="body"/>
          </p:nvPr>
        </p:nvSpPr>
        <p:spPr>
          <a:xfrm>
            <a:off x="685331" y="4204820"/>
            <a:ext cx="2472307"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6" name="Google Shape;136;p17"/>
          <p:cNvSpPr/>
          <p:nvPr>
            <p:ph idx="2" type="pic"/>
          </p:nvPr>
        </p:nvSpPr>
        <p:spPr>
          <a:xfrm>
            <a:off x="685331" y="2367093"/>
            <a:ext cx="2472307" cy="1524000"/>
          </a:xfrm>
          <a:prstGeom prst="roundRect">
            <a:avLst>
              <a:gd fmla="val 9363" name="adj"/>
            </a:avLst>
          </a:prstGeom>
          <a:noFill/>
          <a:ln cap="sq" cmpd="sng" w="82550">
            <a:solidFill>
              <a:srgbClr val="CCDFFB"/>
            </a:solidFill>
            <a:prstDash val="solid"/>
            <a:miter lim="800000"/>
            <a:headEnd len="sm" w="sm" type="none"/>
            <a:tailEnd len="sm" w="sm" type="none"/>
          </a:ln>
        </p:spPr>
      </p:sp>
      <p:sp>
        <p:nvSpPr>
          <p:cNvPr id="137" name="Google Shape;137;p17"/>
          <p:cNvSpPr txBox="1"/>
          <p:nvPr>
            <p:ph idx="3" type="body"/>
          </p:nvPr>
        </p:nvSpPr>
        <p:spPr>
          <a:xfrm>
            <a:off x="685331" y="4781082"/>
            <a:ext cx="2472307"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8" name="Google Shape;138;p17"/>
          <p:cNvSpPr txBox="1"/>
          <p:nvPr>
            <p:ph idx="4" type="body"/>
          </p:nvPr>
        </p:nvSpPr>
        <p:spPr>
          <a:xfrm>
            <a:off x="3332069" y="4204820"/>
            <a:ext cx="247637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9" name="Google Shape;139;p17"/>
          <p:cNvSpPr/>
          <p:nvPr>
            <p:ph idx="5" type="pic"/>
          </p:nvPr>
        </p:nvSpPr>
        <p:spPr>
          <a:xfrm>
            <a:off x="3331011" y="2367093"/>
            <a:ext cx="2477514" cy="1524000"/>
          </a:xfrm>
          <a:prstGeom prst="roundRect">
            <a:avLst>
              <a:gd fmla="val 8841" name="adj"/>
            </a:avLst>
          </a:prstGeom>
          <a:noFill/>
          <a:ln cap="sq" cmpd="sng" w="82550">
            <a:solidFill>
              <a:srgbClr val="CCDFFB"/>
            </a:solidFill>
            <a:prstDash val="solid"/>
            <a:miter lim="800000"/>
            <a:headEnd len="sm" w="sm" type="none"/>
            <a:tailEnd len="sm" w="sm" type="none"/>
          </a:ln>
        </p:spPr>
      </p:sp>
      <p:sp>
        <p:nvSpPr>
          <p:cNvPr id="140" name="Google Shape;140;p17"/>
          <p:cNvSpPr txBox="1"/>
          <p:nvPr>
            <p:ph idx="6" type="body"/>
          </p:nvPr>
        </p:nvSpPr>
        <p:spPr>
          <a:xfrm>
            <a:off x="3331011" y="4781081"/>
            <a:ext cx="2477514"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41" name="Google Shape;141;p17"/>
          <p:cNvSpPr txBox="1"/>
          <p:nvPr>
            <p:ph idx="7" type="body"/>
          </p:nvPr>
        </p:nvSpPr>
        <p:spPr>
          <a:xfrm>
            <a:off x="5979974" y="4204820"/>
            <a:ext cx="247551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42" name="Google Shape;142;p17"/>
          <p:cNvSpPr/>
          <p:nvPr>
            <p:ph idx="8" type="pic"/>
          </p:nvPr>
        </p:nvSpPr>
        <p:spPr>
          <a:xfrm>
            <a:off x="5979974" y="2367093"/>
            <a:ext cx="2478696" cy="1524000"/>
          </a:xfrm>
          <a:prstGeom prst="roundRect">
            <a:avLst>
              <a:gd fmla="val 8841" name="adj"/>
            </a:avLst>
          </a:prstGeom>
          <a:noFill/>
          <a:ln cap="sq" cmpd="sng" w="82550">
            <a:solidFill>
              <a:srgbClr val="CCDFFB"/>
            </a:solidFill>
            <a:prstDash val="solid"/>
            <a:miter lim="800000"/>
            <a:headEnd len="sm" w="sm" type="none"/>
            <a:tailEnd len="sm" w="sm" type="none"/>
          </a:ln>
        </p:spPr>
      </p:sp>
      <p:sp>
        <p:nvSpPr>
          <p:cNvPr id="143" name="Google Shape;143;p17"/>
          <p:cNvSpPr txBox="1"/>
          <p:nvPr>
            <p:ph idx="9" type="body"/>
          </p:nvPr>
        </p:nvSpPr>
        <p:spPr>
          <a:xfrm>
            <a:off x="5979880" y="4781079"/>
            <a:ext cx="2478790"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44" name="Google Shape;144;p17"/>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7"/>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7"/>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pic>
        <p:nvPicPr>
          <p:cNvPr descr="Droplets-SD-Content-R1d.png" id="148" name="Google Shape;148;p1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9" name="Google Shape;149;p18"/>
          <p:cNvSpPr txBox="1"/>
          <p:nvPr>
            <p:ph type="title"/>
          </p:nvPr>
        </p:nvSpPr>
        <p:spPr>
          <a:xfrm>
            <a:off x="685800" y="619125"/>
            <a:ext cx="7772400" cy="159543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50" name="Google Shape;150;p18"/>
          <p:cNvSpPr txBox="1"/>
          <p:nvPr>
            <p:ph idx="1" type="body"/>
          </p:nvPr>
        </p:nvSpPr>
        <p:spPr>
          <a:xfrm rot="5400000">
            <a:off x="2859947" y="192478"/>
            <a:ext cx="3424107" cy="777333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51" name="Google Shape;151;p18"/>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8"/>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8"/>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4" name="Shape 154"/>
        <p:cNvGrpSpPr/>
        <p:nvPr/>
      </p:nvGrpSpPr>
      <p:grpSpPr>
        <a:xfrm>
          <a:off x="0" y="0"/>
          <a:ext cx="0" cy="0"/>
          <a:chOff x="0" y="0"/>
          <a:chExt cx="0" cy="0"/>
        </a:xfrm>
      </p:grpSpPr>
      <p:pic>
        <p:nvPicPr>
          <p:cNvPr descr="Droplets-SD-Content-R1d.png" id="155" name="Google Shape;155;p1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56" name="Google Shape;156;p19"/>
          <p:cNvSpPr txBox="1"/>
          <p:nvPr>
            <p:ph type="title"/>
          </p:nvPr>
        </p:nvSpPr>
        <p:spPr>
          <a:xfrm rot="5400000">
            <a:off x="4910373" y="2242904"/>
            <a:ext cx="5181599" cy="19149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57" name="Google Shape;157;p19"/>
          <p:cNvSpPr txBox="1"/>
          <p:nvPr>
            <p:ph idx="1" type="body"/>
          </p:nvPr>
        </p:nvSpPr>
        <p:spPr>
          <a:xfrm rot="5400000">
            <a:off x="966553" y="328380"/>
            <a:ext cx="5181599" cy="574404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58" name="Google Shape;158;p19"/>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9"/>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9"/>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85800" y="619125"/>
            <a:ext cx="7772400" cy="159543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3" name="Google Shape;23;p3"/>
          <p:cNvSpPr txBox="1"/>
          <p:nvPr>
            <p:ph idx="1" type="body"/>
          </p:nvPr>
        </p:nvSpPr>
        <p:spPr>
          <a:xfrm>
            <a:off x="685800" y="2366963"/>
            <a:ext cx="7772400" cy="342423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4" name="Google Shape;24;p3"/>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pic>
        <p:nvPicPr>
          <p:cNvPr descr="Droplets-SD-Title-R1d.png" id="28" name="Google Shape;28;p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9" name="Google Shape;29;p4"/>
          <p:cNvSpPr txBox="1"/>
          <p:nvPr>
            <p:ph type="ctrTitle"/>
          </p:nvPr>
        </p:nvSpPr>
        <p:spPr>
          <a:xfrm>
            <a:off x="1313259" y="1300786"/>
            <a:ext cx="6517482"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48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0" name="Google Shape;30;p4"/>
          <p:cNvSpPr txBox="1"/>
          <p:nvPr>
            <p:ph idx="1" type="subTitle"/>
          </p:nvPr>
        </p:nvSpPr>
        <p:spPr>
          <a:xfrm>
            <a:off x="1313259" y="3886201"/>
            <a:ext cx="6517482"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31" name="Google Shape;31;p4"/>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pic>
        <p:nvPicPr>
          <p:cNvPr descr="Droplets-SD-Content-R1d.png" id="35" name="Google Shape;35;p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6" name="Google Shape;36;p5"/>
          <p:cNvSpPr txBox="1"/>
          <p:nvPr>
            <p:ph type="title"/>
          </p:nvPr>
        </p:nvSpPr>
        <p:spPr>
          <a:xfrm>
            <a:off x="685800" y="619125"/>
            <a:ext cx="7772400" cy="159543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7" name="Google Shape;37;p5"/>
          <p:cNvSpPr txBox="1"/>
          <p:nvPr>
            <p:ph idx="1" type="body"/>
          </p:nvPr>
        </p:nvSpPr>
        <p:spPr>
          <a:xfrm>
            <a:off x="685330" y="2367093"/>
            <a:ext cx="777287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8" name="Google Shape;38;p5"/>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pic>
        <p:nvPicPr>
          <p:cNvPr descr="Droplets-SD-Content-R1d.png" id="42" name="Google Shape;42;p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3" name="Google Shape;43;p6"/>
          <p:cNvSpPr txBox="1"/>
          <p:nvPr>
            <p:ph type="title"/>
          </p:nvPr>
        </p:nvSpPr>
        <p:spPr>
          <a:xfrm>
            <a:off x="685331" y="828564"/>
            <a:ext cx="7763814"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4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4" name="Google Shape;44;p6"/>
          <p:cNvSpPr txBox="1"/>
          <p:nvPr>
            <p:ph idx="1" type="body"/>
          </p:nvPr>
        </p:nvSpPr>
        <p:spPr>
          <a:xfrm>
            <a:off x="685331" y="3657458"/>
            <a:ext cx="7763814"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45" name="Google Shape;45;p6"/>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pic>
        <p:nvPicPr>
          <p:cNvPr descr="Droplets-SD-Content-R1d.png" id="49" name="Google Shape;49;p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0" name="Google Shape;50;p7"/>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1" name="Google Shape;51;p7"/>
          <p:cNvSpPr txBox="1"/>
          <p:nvPr>
            <p:ph idx="1" type="body"/>
          </p:nvPr>
        </p:nvSpPr>
        <p:spPr>
          <a:xfrm>
            <a:off x="685330" y="2367093"/>
            <a:ext cx="382952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2" name="Google Shape;52;p7"/>
          <p:cNvSpPr txBox="1"/>
          <p:nvPr>
            <p:ph idx="2" type="body"/>
          </p:nvPr>
        </p:nvSpPr>
        <p:spPr>
          <a:xfrm>
            <a:off x="4629150" y="2367093"/>
            <a:ext cx="382905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3" name="Google Shape;53;p7"/>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pic>
        <p:nvPicPr>
          <p:cNvPr descr="Droplets-SD-Content-R1d.png" id="57" name="Google Shape;57;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8" name="Google Shape;58;p8"/>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9" name="Google Shape;59;p8"/>
          <p:cNvSpPr txBox="1"/>
          <p:nvPr>
            <p:ph idx="1" type="body"/>
          </p:nvPr>
        </p:nvSpPr>
        <p:spPr>
          <a:xfrm>
            <a:off x="859746" y="2371018"/>
            <a:ext cx="3655106" cy="679994"/>
          </a:xfrm>
          <a:prstGeom prst="rect">
            <a:avLst/>
          </a:prstGeom>
          <a:noFill/>
          <a:ln>
            <a:noFill/>
          </a:ln>
        </p:spPr>
        <p:txBody>
          <a:bodyPr anchorCtr="0" anchor="b" bIns="45700" lIns="91425" spcFirstLastPara="1" rIns="91425" wrap="square" tIns="45700">
            <a:noAutofit/>
          </a:bodyPr>
          <a:lstStyle>
            <a:lvl1pPr indent="-228600" lvl="0" marL="457200" algn="l">
              <a:lnSpc>
                <a:spcPct val="7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60" name="Google Shape;60;p8"/>
          <p:cNvSpPr txBox="1"/>
          <p:nvPr>
            <p:ph idx="2" type="body"/>
          </p:nvPr>
        </p:nvSpPr>
        <p:spPr>
          <a:xfrm>
            <a:off x="685331" y="3051013"/>
            <a:ext cx="3829520"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1" name="Google Shape;61;p8"/>
          <p:cNvSpPr txBox="1"/>
          <p:nvPr>
            <p:ph idx="3" type="body"/>
          </p:nvPr>
        </p:nvSpPr>
        <p:spPr>
          <a:xfrm>
            <a:off x="4797317" y="2371018"/>
            <a:ext cx="3661353" cy="679994"/>
          </a:xfrm>
          <a:prstGeom prst="rect">
            <a:avLst/>
          </a:prstGeom>
          <a:noFill/>
          <a:ln>
            <a:noFill/>
          </a:ln>
        </p:spPr>
        <p:txBody>
          <a:bodyPr anchorCtr="0" anchor="b" bIns="45700" lIns="91425" spcFirstLastPara="1" rIns="91425" wrap="square" tIns="45700">
            <a:noAutofit/>
          </a:bodyPr>
          <a:lstStyle>
            <a:lvl1pPr indent="-228600" lvl="0" marL="457200" algn="l">
              <a:lnSpc>
                <a:spcPct val="7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62" name="Google Shape;62;p8"/>
          <p:cNvSpPr txBox="1"/>
          <p:nvPr>
            <p:ph idx="4" type="body"/>
          </p:nvPr>
        </p:nvSpPr>
        <p:spPr>
          <a:xfrm>
            <a:off x="4629150" y="3051013"/>
            <a:ext cx="382905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3" name="Google Shape;63;p8"/>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pic>
        <p:nvPicPr>
          <p:cNvPr descr="Droplets-SD-Content-R1d.png" id="67" name="Google Shape;67;p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8" name="Google Shape;68;p9"/>
          <p:cNvSpPr txBox="1"/>
          <p:nvPr>
            <p:ph type="title"/>
          </p:nvPr>
        </p:nvSpPr>
        <p:spPr>
          <a:xfrm>
            <a:off x="685800" y="619125"/>
            <a:ext cx="7772400" cy="159543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9" name="Google Shape;69;p9"/>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pic>
        <p:nvPicPr>
          <p:cNvPr descr="Droplets-SD-Content-R1d.png" id="73" name="Google Shape;73;p1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4" name="Google Shape;74;p10"/>
          <p:cNvSpPr txBox="1"/>
          <p:nvPr>
            <p:ph type="title"/>
          </p:nvPr>
        </p:nvSpPr>
        <p:spPr>
          <a:xfrm>
            <a:off x="685331" y="609600"/>
            <a:ext cx="2951766"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5" name="Google Shape;75;p10"/>
          <p:cNvSpPr txBox="1"/>
          <p:nvPr>
            <p:ph idx="1" type="body"/>
          </p:nvPr>
        </p:nvSpPr>
        <p:spPr>
          <a:xfrm>
            <a:off x="3808547" y="609601"/>
            <a:ext cx="4650122"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6" name="Google Shape;76;p10"/>
          <p:cNvSpPr txBox="1"/>
          <p:nvPr>
            <p:ph idx="2" type="body"/>
          </p:nvPr>
        </p:nvSpPr>
        <p:spPr>
          <a:xfrm>
            <a:off x="685331" y="2632852"/>
            <a:ext cx="2951767"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7" name="Google Shape;77;p10"/>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F9FF"/>
            </a:gs>
            <a:gs pos="100000">
              <a:srgbClr val="7CB6FF"/>
            </a:gs>
          </a:gsLst>
          <a:lin ang="5400000" scaled="0"/>
        </a:gradFill>
      </p:bgPr>
    </p:bg>
    <p:spTree>
      <p:nvGrpSpPr>
        <p:cNvPr id="9" name="Shape 9"/>
        <p:cNvGrpSpPr/>
        <p:nvPr/>
      </p:nvGrpSpPr>
      <p:grpSpPr>
        <a:xfrm>
          <a:off x="0" y="0"/>
          <a:ext cx="0" cy="0"/>
          <a:chOff x="0" y="0"/>
          <a:chExt cx="0" cy="0"/>
        </a:xfrm>
      </p:grpSpPr>
      <p:pic>
        <p:nvPicPr>
          <p:cNvPr descr="\\DROBO-FS\QuickDrops\JB\PPTX NG\Droplets\LightingOverlay.png" id="10" name="Google Shape;10;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1"/>
          <p:cNvSpPr txBox="1"/>
          <p:nvPr>
            <p:ph type="title"/>
          </p:nvPr>
        </p:nvSpPr>
        <p:spPr>
          <a:xfrm>
            <a:off x="685800" y="619125"/>
            <a:ext cx="7772400" cy="159543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1pPr>
            <a:lvl2pPr lvl="1"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2pPr>
            <a:lvl3pPr lvl="2"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3pPr>
            <a:lvl4pPr lvl="3"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4pPr>
            <a:lvl5pPr lvl="4"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5pPr>
            <a:lvl6pPr lvl="5"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6pPr>
            <a:lvl7pPr lvl="6"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7pPr>
            <a:lvl8pPr lvl="7"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8pPr>
            <a:lvl9pPr lvl="8" marR="0" rtl="0" algn="ctr">
              <a:lnSpc>
                <a:spcPct val="90000"/>
              </a:lnSpc>
              <a:spcBef>
                <a:spcPts val="0"/>
              </a:spcBef>
              <a:spcAft>
                <a:spcPts val="0"/>
              </a:spcAft>
              <a:buSzPts val="1400"/>
              <a:buNone/>
              <a:defRPr b="0" i="0" sz="36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
          <p:cNvSpPr txBox="1"/>
          <p:nvPr>
            <p:ph idx="1" type="body"/>
          </p:nvPr>
        </p:nvSpPr>
        <p:spPr>
          <a:xfrm>
            <a:off x="685800" y="2366963"/>
            <a:ext cx="7772400" cy="342423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
          <p:cNvSpPr txBox="1"/>
          <p:nvPr>
            <p:ph idx="10" type="dt"/>
          </p:nvPr>
        </p:nvSpPr>
        <p:spPr>
          <a:xfrm>
            <a:off x="5759450" y="5883275"/>
            <a:ext cx="2057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
          <p:cNvSpPr txBox="1"/>
          <p:nvPr>
            <p:ph idx="11" type="ftr"/>
          </p:nvPr>
        </p:nvSpPr>
        <p:spPr>
          <a:xfrm>
            <a:off x="685800" y="5883275"/>
            <a:ext cx="5003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 name="Google Shape;15;p1"/>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spcAft>
                <a:spcPts val="0"/>
              </a:spcAft>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14.jpg"/><Relationship Id="rId5"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0"/>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
        <p:nvSpPr>
          <p:cNvPr id="167" name="Google Shape;167;p20"/>
          <p:cNvSpPr txBox="1"/>
          <p:nvPr>
            <p:ph idx="4294967295" type="title"/>
          </p:nvPr>
        </p:nvSpPr>
        <p:spPr>
          <a:xfrm>
            <a:off x="0" y="1050925"/>
            <a:ext cx="6553200" cy="1600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None/>
            </a:pPr>
            <a:r>
              <a:rPr b="1" lang="en-US" sz="4800"/>
              <a:t>POSTER PRESENTATIONS:</a:t>
            </a:r>
            <a:br>
              <a:rPr b="1" lang="en-US" sz="4800"/>
            </a:br>
            <a:r>
              <a:rPr b="1" lang="en-US"/>
              <a:t>STRATEGIES FOR SUCCESS</a:t>
            </a:r>
            <a:endParaRPr/>
          </a:p>
        </p:txBody>
      </p:sp>
      <p:pic>
        <p:nvPicPr>
          <p:cNvPr descr="Doreen Aboagye CUNY_Lehman College.JPG" id="168" name="Google Shape;168;p20"/>
          <p:cNvPicPr preferRelativeResize="0"/>
          <p:nvPr/>
        </p:nvPicPr>
        <p:blipFill rotWithShape="1">
          <a:blip r:embed="rId3">
            <a:alphaModFix/>
          </a:blip>
          <a:srcRect b="0" l="0" r="0" t="0"/>
          <a:stretch/>
        </p:blipFill>
        <p:spPr>
          <a:xfrm>
            <a:off x="2743200" y="3116263"/>
            <a:ext cx="3657600" cy="2447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cxnSp>
        <p:nvCxnSpPr>
          <p:cNvPr id="270" name="Google Shape;270;p29"/>
          <p:cNvCxnSpPr/>
          <p:nvPr/>
        </p:nvCxnSpPr>
        <p:spPr>
          <a:xfrm flipH="1" rot="-5400000">
            <a:off x="7429550" y="2165300"/>
            <a:ext cx="431700" cy="152400"/>
          </a:xfrm>
          <a:prstGeom prst="curvedConnector3">
            <a:avLst>
              <a:gd fmla="val 50012" name="adj1"/>
            </a:avLst>
          </a:prstGeom>
          <a:noFill/>
          <a:ln cap="flat" cmpd="sng" w="57150">
            <a:solidFill>
              <a:schemeClr val="accent1"/>
            </a:solidFill>
            <a:prstDash val="solid"/>
            <a:round/>
            <a:headEnd len="sm" w="sm" type="none"/>
            <a:tailEnd len="med" w="med" type="triangle"/>
          </a:ln>
          <a:effectLst>
            <a:outerShdw blurRad="50800" rotWithShape="0" dir="5400000" dist="25400">
              <a:srgbClr val="000000">
                <a:alpha val="27840"/>
              </a:srgbClr>
            </a:outerShdw>
          </a:effectLst>
        </p:spPr>
      </p:cxnSp>
      <p:pic>
        <p:nvPicPr>
          <p:cNvPr id="271" name="Google Shape;271;p29"/>
          <p:cNvPicPr preferRelativeResize="0"/>
          <p:nvPr/>
        </p:nvPicPr>
        <p:blipFill>
          <a:blip r:embed="rId3">
            <a:alphaModFix/>
          </a:blip>
          <a:stretch>
            <a:fillRect/>
          </a:stretch>
        </p:blipFill>
        <p:spPr>
          <a:xfrm>
            <a:off x="0" y="36975"/>
            <a:ext cx="9055206"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1168400" y="1016000"/>
            <a:ext cx="7793038"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a:t>LAYOUT</a:t>
            </a:r>
            <a:endParaRPr b="1">
              <a:solidFill>
                <a:schemeClr val="accent1"/>
              </a:solidFill>
            </a:endParaRPr>
          </a:p>
        </p:txBody>
      </p:sp>
      <p:sp>
        <p:nvSpPr>
          <p:cNvPr id="278" name="Google Shape;278;p30"/>
          <p:cNvSpPr txBox="1"/>
          <p:nvPr>
            <p:ph idx="1" type="body"/>
          </p:nvPr>
        </p:nvSpPr>
        <p:spPr>
          <a:xfrm>
            <a:off x="1182688" y="2017713"/>
            <a:ext cx="7808912" cy="484028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800"/>
              <a:buChar char="•"/>
            </a:pPr>
            <a:r>
              <a:rPr lang="en-US" sz="2800"/>
              <a:t>ORGANIZE IN MODIFIED </a:t>
            </a:r>
            <a:r>
              <a:rPr lang="en-US" sz="2800" cap="none"/>
              <a:t>IMR</a:t>
            </a:r>
            <a:r>
              <a:rPr lang="en-US" sz="2800" cap="none">
                <a:latin typeface="Arial"/>
                <a:ea typeface="Arial"/>
                <a:cs typeface="Arial"/>
                <a:sym typeface="Arial"/>
              </a:rPr>
              <a:t>a</a:t>
            </a:r>
            <a:r>
              <a:rPr lang="en-US" sz="2800"/>
              <a:t>D</a:t>
            </a:r>
            <a:r>
              <a:rPr lang="en-US" sz="2800" cap="none"/>
              <a:t> </a:t>
            </a:r>
            <a:r>
              <a:rPr lang="en-US" sz="2800"/>
              <a:t>FORMAT</a:t>
            </a:r>
            <a:endParaRPr/>
          </a:p>
          <a:p>
            <a:pPr indent="-228600" lvl="0" marL="228600" rtl="0" algn="l">
              <a:lnSpc>
                <a:spcPct val="120000"/>
              </a:lnSpc>
              <a:spcBef>
                <a:spcPts val="1000"/>
              </a:spcBef>
              <a:spcAft>
                <a:spcPts val="0"/>
              </a:spcAft>
              <a:buSzPts val="2800"/>
              <a:buChar char="•"/>
            </a:pPr>
            <a:r>
              <a:rPr lang="en-US" sz="2800"/>
              <a:t>LAYOUT IN LEFT-TO-RIGHT AND TOP-TO-BOTTOM (THE WAY PEOPLE READ)</a:t>
            </a:r>
            <a:endParaRPr/>
          </a:p>
          <a:p>
            <a:pPr indent="-228600" lvl="0" marL="228600" rtl="0" algn="l">
              <a:lnSpc>
                <a:spcPct val="120000"/>
              </a:lnSpc>
              <a:spcBef>
                <a:spcPts val="1000"/>
              </a:spcBef>
              <a:spcAft>
                <a:spcPts val="0"/>
              </a:spcAft>
              <a:buSzPts val="2800"/>
              <a:buChar char="•"/>
            </a:pPr>
            <a:r>
              <a:rPr lang="en-US" sz="2800"/>
              <a:t>CONSIDER WHERE PEOPLE MIGHT FOCUS THEIR ATTENTION</a:t>
            </a:r>
            <a:endParaRPr/>
          </a:p>
        </p:txBody>
      </p:sp>
      <p:sp>
        <p:nvSpPr>
          <p:cNvPr id="279" name="Google Shape;279;p30"/>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txBox="1"/>
          <p:nvPr>
            <p:ph type="title"/>
          </p:nvPr>
        </p:nvSpPr>
        <p:spPr>
          <a:xfrm>
            <a:off x="1143000" y="1149350"/>
            <a:ext cx="7696200" cy="914400"/>
          </a:xfrm>
          <a:prstGeom prst="rect">
            <a:avLst/>
          </a:prstGeom>
          <a:noFill/>
          <a:ln>
            <a:noFill/>
          </a:ln>
        </p:spPr>
        <p:txBody>
          <a:bodyPr anchorCtr="0" anchor="ctr" bIns="46025" lIns="92075" spcFirstLastPara="1" rIns="92075" wrap="square" tIns="46025">
            <a:normAutofit/>
          </a:bodyPr>
          <a:lstStyle/>
          <a:p>
            <a:pPr indent="0" lvl="0" marL="0" rtl="0" algn="ctr">
              <a:lnSpc>
                <a:spcPct val="90000"/>
              </a:lnSpc>
              <a:spcBef>
                <a:spcPts val="0"/>
              </a:spcBef>
              <a:spcAft>
                <a:spcPts val="0"/>
              </a:spcAft>
              <a:buNone/>
            </a:pPr>
            <a:r>
              <a:rPr lang="en-US"/>
              <a:t>PLANNING A PRESENTATION</a:t>
            </a:r>
            <a:endParaRPr/>
          </a:p>
        </p:txBody>
      </p:sp>
      <p:sp>
        <p:nvSpPr>
          <p:cNvPr id="286" name="Google Shape;286;p31"/>
          <p:cNvSpPr txBox="1"/>
          <p:nvPr>
            <p:ph idx="1" type="body"/>
          </p:nvPr>
        </p:nvSpPr>
        <p:spPr>
          <a:xfrm>
            <a:off x="1371600" y="2057400"/>
            <a:ext cx="6553200" cy="3124200"/>
          </a:xfrm>
          <a:prstGeom prst="rect">
            <a:avLst/>
          </a:prstGeom>
          <a:noFill/>
          <a:ln>
            <a:noFill/>
          </a:ln>
        </p:spPr>
        <p:txBody>
          <a:bodyPr anchorCtr="0" anchor="t" bIns="46025" lIns="92075" spcFirstLastPara="1" rIns="92075" wrap="square" tIns="46025">
            <a:normAutofit/>
          </a:bodyPr>
          <a:lstStyle/>
          <a:p>
            <a:pPr indent="-228600" lvl="0" marL="228600" rtl="0" algn="l">
              <a:lnSpc>
                <a:spcPct val="120000"/>
              </a:lnSpc>
              <a:spcBef>
                <a:spcPts val="0"/>
              </a:spcBef>
              <a:spcAft>
                <a:spcPts val="0"/>
              </a:spcAft>
              <a:buSzPts val="2000"/>
              <a:buChar char="•"/>
            </a:pPr>
            <a:r>
              <a:rPr lang="en-US"/>
              <a:t>DEFINE YOUR AUDIENCE AND PURPOSE</a:t>
            </a:r>
            <a:endParaRPr/>
          </a:p>
          <a:p>
            <a:pPr indent="-228600" lvl="0" marL="228600" rtl="0" algn="l">
              <a:lnSpc>
                <a:spcPct val="120000"/>
              </a:lnSpc>
              <a:spcBef>
                <a:spcPts val="1000"/>
              </a:spcBef>
              <a:spcAft>
                <a:spcPts val="0"/>
              </a:spcAft>
              <a:buSzPts val="2000"/>
              <a:buChar char="•"/>
            </a:pPr>
            <a:r>
              <a:rPr lang="en-US"/>
              <a:t>DETERMINE REQUIREMENTS &amp; LIMITATIONS</a:t>
            </a:r>
            <a:endParaRPr/>
          </a:p>
          <a:p>
            <a:pPr indent="-228600" lvl="0" marL="228600" rtl="0" algn="l">
              <a:lnSpc>
                <a:spcPct val="120000"/>
              </a:lnSpc>
              <a:spcBef>
                <a:spcPts val="1000"/>
              </a:spcBef>
              <a:spcAft>
                <a:spcPts val="0"/>
              </a:spcAft>
              <a:buSzPts val="2000"/>
              <a:buChar char="•"/>
            </a:pPr>
            <a:r>
              <a:rPr lang="en-US"/>
              <a:t>ORGANIZE YOUR PRESENTATION </a:t>
            </a:r>
            <a:endParaRPr/>
          </a:p>
        </p:txBody>
      </p:sp>
      <p:sp>
        <p:nvSpPr>
          <p:cNvPr id="287" name="Google Shape;287;p31"/>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pic>
        <p:nvPicPr>
          <p:cNvPr descr="IMG_0049.JPG" id="288" name="Google Shape;288;p31"/>
          <p:cNvPicPr preferRelativeResize="0"/>
          <p:nvPr/>
        </p:nvPicPr>
        <p:blipFill rotWithShape="1">
          <a:blip r:embed="rId3">
            <a:alphaModFix/>
          </a:blip>
          <a:srcRect b="0" l="0" r="0" t="0"/>
          <a:stretch/>
        </p:blipFill>
        <p:spPr>
          <a:xfrm>
            <a:off x="4572000" y="4337050"/>
            <a:ext cx="3089275" cy="2060575"/>
          </a:xfrm>
          <a:prstGeom prst="rect">
            <a:avLst/>
          </a:prstGeom>
          <a:noFill/>
          <a:ln>
            <a:noFill/>
          </a:ln>
        </p:spPr>
      </p:pic>
      <p:pic>
        <p:nvPicPr>
          <p:cNvPr descr="_DSC0073.JPG" id="289" name="Google Shape;289;p31"/>
          <p:cNvPicPr preferRelativeResize="0"/>
          <p:nvPr/>
        </p:nvPicPr>
        <p:blipFill rotWithShape="1">
          <a:blip r:embed="rId4">
            <a:alphaModFix/>
          </a:blip>
          <a:srcRect b="0" l="0" r="0" t="0"/>
          <a:stretch/>
        </p:blipFill>
        <p:spPr>
          <a:xfrm>
            <a:off x="6858000" y="2590800"/>
            <a:ext cx="2049463" cy="1371600"/>
          </a:xfrm>
          <a:prstGeom prst="rect">
            <a:avLst/>
          </a:prstGeom>
          <a:noFill/>
          <a:ln>
            <a:noFill/>
          </a:ln>
        </p:spPr>
      </p:pic>
      <p:pic>
        <p:nvPicPr>
          <p:cNvPr descr="_DSC0091.JPG" id="290" name="Google Shape;290;p31"/>
          <p:cNvPicPr preferRelativeResize="0"/>
          <p:nvPr/>
        </p:nvPicPr>
        <p:blipFill rotWithShape="1">
          <a:blip r:embed="rId5">
            <a:alphaModFix/>
          </a:blip>
          <a:srcRect b="0" l="0" r="0" t="0"/>
          <a:stretch/>
        </p:blipFill>
        <p:spPr>
          <a:xfrm>
            <a:off x="762000" y="4876800"/>
            <a:ext cx="2682875" cy="17954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2"/>
          <p:cNvSpPr txBox="1"/>
          <p:nvPr>
            <p:ph type="title"/>
          </p:nvPr>
        </p:nvSpPr>
        <p:spPr>
          <a:xfrm>
            <a:off x="1150938" y="838200"/>
            <a:ext cx="7793037"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a:t>PLANNING A POSTER LAYOUT</a:t>
            </a:r>
            <a:endParaRPr/>
          </a:p>
        </p:txBody>
      </p:sp>
      <p:sp>
        <p:nvSpPr>
          <p:cNvPr id="297" name="Google Shape;297;p32"/>
          <p:cNvSpPr txBox="1"/>
          <p:nvPr>
            <p:ph idx="1" type="body"/>
          </p:nvPr>
        </p:nvSpPr>
        <p:spPr>
          <a:xfrm>
            <a:off x="1182688" y="2017713"/>
            <a:ext cx="7772400" cy="4230687"/>
          </a:xfrm>
          <a:prstGeom prst="rect">
            <a:avLst/>
          </a:prstGeom>
          <a:noFill/>
          <a:ln>
            <a:noFill/>
          </a:ln>
        </p:spPr>
        <p:txBody>
          <a:bodyPr anchorCtr="0" anchor="t" bIns="45700" lIns="91425" spcFirstLastPara="1" rIns="91425" wrap="square" tIns="45700">
            <a:normAutofit fontScale="85000" lnSpcReduction="20000"/>
          </a:bodyPr>
          <a:lstStyle/>
          <a:p>
            <a:pPr indent="-342906" lvl="0" marL="342906" rtl="0" algn="l">
              <a:lnSpc>
                <a:spcPct val="120000"/>
              </a:lnSpc>
              <a:spcBef>
                <a:spcPts val="0"/>
              </a:spcBef>
              <a:spcAft>
                <a:spcPts val="0"/>
              </a:spcAft>
              <a:buClr>
                <a:srgbClr val="498DF1"/>
              </a:buClr>
              <a:buSzPct val="100000"/>
              <a:buFont typeface="Noto Sans Symbols"/>
              <a:buChar char="►"/>
            </a:pPr>
            <a:r>
              <a:rPr lang="en-US" sz="2400"/>
              <a:t>CONSIDER THE IMPORTANCE OF VISUAL PERCEPTION AND VISUAL DESIGN</a:t>
            </a:r>
            <a:endParaRPr/>
          </a:p>
          <a:p>
            <a:pPr indent="0" lvl="0" marL="0" rtl="0" algn="l">
              <a:lnSpc>
                <a:spcPct val="120000"/>
              </a:lnSpc>
              <a:spcBef>
                <a:spcPts val="1000"/>
              </a:spcBef>
              <a:spcAft>
                <a:spcPts val="0"/>
              </a:spcAft>
              <a:buClr>
                <a:srgbClr val="498DF1"/>
              </a:buClr>
              <a:buSzPct val="100000"/>
              <a:buFont typeface="Noto Sans Symbols"/>
              <a:buNone/>
            </a:pPr>
            <a:r>
              <a:t/>
            </a:r>
            <a:endParaRPr sz="1100"/>
          </a:p>
          <a:p>
            <a:pPr indent="-342906" lvl="0" marL="342906" rtl="0" algn="l">
              <a:lnSpc>
                <a:spcPct val="120000"/>
              </a:lnSpc>
              <a:spcBef>
                <a:spcPts val="1000"/>
              </a:spcBef>
              <a:spcAft>
                <a:spcPts val="0"/>
              </a:spcAft>
              <a:buClr>
                <a:srgbClr val="498DF1"/>
              </a:buClr>
              <a:buSzPct val="100000"/>
              <a:buFont typeface="Noto Sans Symbols"/>
              <a:buChar char="►"/>
            </a:pPr>
            <a:r>
              <a:rPr lang="en-US" sz="2400"/>
              <a:t>KEEP IT SIMPLE</a:t>
            </a:r>
            <a:endParaRPr/>
          </a:p>
          <a:p>
            <a:pPr indent="0" lvl="0" marL="0" rtl="0" algn="l">
              <a:lnSpc>
                <a:spcPct val="120000"/>
              </a:lnSpc>
              <a:spcBef>
                <a:spcPts val="1000"/>
              </a:spcBef>
              <a:spcAft>
                <a:spcPts val="0"/>
              </a:spcAft>
              <a:buClr>
                <a:srgbClr val="498DF1"/>
              </a:buClr>
              <a:buSzPct val="100000"/>
              <a:buFont typeface="Noto Sans Symbols"/>
              <a:buNone/>
            </a:pPr>
            <a:r>
              <a:t/>
            </a:r>
            <a:endParaRPr sz="1100"/>
          </a:p>
          <a:p>
            <a:pPr indent="-342906" lvl="0" marL="342906" rtl="0" algn="l">
              <a:lnSpc>
                <a:spcPct val="120000"/>
              </a:lnSpc>
              <a:spcBef>
                <a:spcPts val="1000"/>
              </a:spcBef>
              <a:spcAft>
                <a:spcPts val="0"/>
              </a:spcAft>
              <a:buClr>
                <a:srgbClr val="498DF1"/>
              </a:buClr>
              <a:buSzPct val="100000"/>
              <a:buFont typeface="Noto Sans Symbols"/>
              <a:buChar char="►"/>
            </a:pPr>
            <a:r>
              <a:rPr lang="en-US" sz="2400"/>
              <a:t>USE COLOR APPROPRIATELY AND REMEMBER </a:t>
            </a:r>
            <a:endParaRPr/>
          </a:p>
          <a:p>
            <a:pPr indent="-228603" lvl="2" marL="1143020" rtl="0" algn="l">
              <a:lnSpc>
                <a:spcPct val="120000"/>
              </a:lnSpc>
              <a:spcBef>
                <a:spcPts val="500"/>
              </a:spcBef>
              <a:spcAft>
                <a:spcPts val="0"/>
              </a:spcAft>
              <a:buClr>
                <a:srgbClr val="498DF1"/>
              </a:buClr>
              <a:buSzPct val="100000"/>
              <a:buFont typeface="Noto Sans Symbols"/>
              <a:buChar char="►"/>
            </a:pPr>
            <a:r>
              <a:rPr lang="en-US" sz="2000"/>
              <a:t>THE MORE COLOR, THE MORE TONER THAT MUST BE USED</a:t>
            </a:r>
            <a:endParaRPr/>
          </a:p>
          <a:p>
            <a:pPr indent="-228603" lvl="2" marL="1143020" rtl="0" algn="l">
              <a:lnSpc>
                <a:spcPct val="120000"/>
              </a:lnSpc>
              <a:spcBef>
                <a:spcPts val="500"/>
              </a:spcBef>
              <a:spcAft>
                <a:spcPts val="0"/>
              </a:spcAft>
              <a:buClr>
                <a:srgbClr val="498DF1"/>
              </a:buClr>
              <a:buSzPct val="100000"/>
              <a:buFont typeface="Noto Sans Symbols"/>
              <a:buChar char="►"/>
            </a:pPr>
            <a:r>
              <a:rPr lang="en-US" sz="2000"/>
              <a:t>KEEP COLOR AND GRADATIONS TO A MINIMUM </a:t>
            </a:r>
            <a:endParaRPr/>
          </a:p>
          <a:p>
            <a:pPr indent="-228603" lvl="2" marL="1143020" rtl="0" algn="l">
              <a:lnSpc>
                <a:spcPct val="120000"/>
              </a:lnSpc>
              <a:spcBef>
                <a:spcPts val="500"/>
              </a:spcBef>
              <a:spcAft>
                <a:spcPts val="0"/>
              </a:spcAft>
              <a:buClr>
                <a:srgbClr val="498DF1"/>
              </a:buClr>
              <a:buSzPct val="100000"/>
              <a:buFont typeface="Noto Sans Symbols"/>
              <a:buChar char="►"/>
            </a:pPr>
            <a:r>
              <a:rPr lang="en-US" sz="2000"/>
              <a:t>WHITE BACKGROUND IS PREFERRED AND MORE PROFESSIONAL</a:t>
            </a:r>
            <a:endParaRPr/>
          </a:p>
          <a:p>
            <a:pPr indent="0" lvl="1" marL="457206" rtl="0" algn="l">
              <a:lnSpc>
                <a:spcPct val="120000"/>
              </a:lnSpc>
              <a:spcBef>
                <a:spcPts val="500"/>
              </a:spcBef>
              <a:spcAft>
                <a:spcPts val="0"/>
              </a:spcAft>
              <a:buClr>
                <a:srgbClr val="498DF1"/>
              </a:buClr>
              <a:buSzPct val="100000"/>
              <a:buFont typeface="Noto Sans Symbols"/>
              <a:buNone/>
            </a:pPr>
            <a:r>
              <a:t/>
            </a:r>
            <a:endParaRPr sz="1100"/>
          </a:p>
          <a:p>
            <a:pPr indent="-342906" lvl="0" marL="342906" rtl="0" algn="l">
              <a:lnSpc>
                <a:spcPct val="120000"/>
              </a:lnSpc>
              <a:spcBef>
                <a:spcPts val="1000"/>
              </a:spcBef>
              <a:spcAft>
                <a:spcPts val="0"/>
              </a:spcAft>
              <a:buClr>
                <a:srgbClr val="498DF1"/>
              </a:buClr>
              <a:buSzPct val="100000"/>
              <a:buFont typeface="Noto Sans Symbols"/>
              <a:buChar char="►"/>
            </a:pPr>
            <a:r>
              <a:rPr lang="en-US" sz="2400"/>
              <a:t>USE GRAPHS, FLOW-CHARTS, PHOTOGRAPHS &amp; DIAGRAMS SO POSTER IS SELF-EXPLANATORY</a:t>
            </a:r>
            <a:endParaRPr/>
          </a:p>
        </p:txBody>
      </p:sp>
      <p:sp>
        <p:nvSpPr>
          <p:cNvPr id="298" name="Google Shape;298;p32"/>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3"/>
          <p:cNvSpPr txBox="1"/>
          <p:nvPr>
            <p:ph type="title"/>
          </p:nvPr>
        </p:nvSpPr>
        <p:spPr>
          <a:xfrm>
            <a:off x="2987675" y="1117600"/>
            <a:ext cx="5943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a:t>DESIGNING YOUR POSTER</a:t>
            </a:r>
            <a:endParaRPr/>
          </a:p>
        </p:txBody>
      </p:sp>
      <p:sp>
        <p:nvSpPr>
          <p:cNvPr id="305" name="Google Shape;305;p33"/>
          <p:cNvSpPr txBox="1"/>
          <p:nvPr>
            <p:ph idx="1" type="body"/>
          </p:nvPr>
        </p:nvSpPr>
        <p:spPr>
          <a:xfrm>
            <a:off x="1125538" y="2260600"/>
            <a:ext cx="7543800" cy="3810000"/>
          </a:xfrm>
          <a:prstGeom prst="rect">
            <a:avLst/>
          </a:prstGeom>
          <a:noFill/>
          <a:ln>
            <a:noFill/>
          </a:ln>
        </p:spPr>
        <p:txBody>
          <a:bodyPr anchorCtr="0" anchor="t" bIns="45700" lIns="91425" spcFirstLastPara="1" rIns="91425" wrap="square" tIns="45700">
            <a:normAutofit/>
          </a:bodyPr>
          <a:lstStyle/>
          <a:p>
            <a:pPr indent="-342906" lvl="0" marL="342906" rtl="0" algn="l">
              <a:lnSpc>
                <a:spcPct val="90000"/>
              </a:lnSpc>
              <a:spcBef>
                <a:spcPts val="0"/>
              </a:spcBef>
              <a:spcAft>
                <a:spcPts val="0"/>
              </a:spcAft>
              <a:buClr>
                <a:srgbClr val="498DF1"/>
              </a:buClr>
              <a:buSzPts val="2800"/>
              <a:buFont typeface="Noto Sans Symbols"/>
              <a:buChar char="►"/>
            </a:pPr>
            <a:r>
              <a:rPr lang="en-US" sz="2800"/>
              <a:t>READABLE </a:t>
            </a:r>
            <a:endParaRPr/>
          </a:p>
          <a:p>
            <a:pPr indent="-285755" lvl="1" marL="742962" rtl="0" algn="l">
              <a:lnSpc>
                <a:spcPct val="90000"/>
              </a:lnSpc>
              <a:spcBef>
                <a:spcPts val="500"/>
              </a:spcBef>
              <a:spcAft>
                <a:spcPts val="0"/>
              </a:spcAft>
              <a:buClr>
                <a:srgbClr val="498DF1"/>
              </a:buClr>
              <a:buSzPts val="1800"/>
              <a:buFont typeface="Noto Sans Symbols"/>
              <a:buChar char="►"/>
            </a:pPr>
            <a:r>
              <a:rPr lang="en-US"/>
              <a:t>SIMPLE ENOUGH FOR NON-EXPERTS</a:t>
            </a:r>
            <a:endParaRPr/>
          </a:p>
          <a:p>
            <a:pPr indent="-285755" lvl="1" marL="742962" rtl="0" algn="l">
              <a:lnSpc>
                <a:spcPct val="90000"/>
              </a:lnSpc>
              <a:spcBef>
                <a:spcPts val="500"/>
              </a:spcBef>
              <a:spcAft>
                <a:spcPts val="0"/>
              </a:spcAft>
              <a:buClr>
                <a:srgbClr val="498DF1"/>
              </a:buClr>
              <a:buSzPts val="1800"/>
              <a:buFont typeface="Noto Sans Symbols"/>
              <a:buChar char="►"/>
            </a:pPr>
            <a:r>
              <a:rPr lang="en-US"/>
              <a:t>INTERESTING ENOUGH FOR EXPERTS IN YOUR FIELD</a:t>
            </a:r>
            <a:endParaRPr/>
          </a:p>
          <a:p>
            <a:pPr indent="-285755" lvl="1" marL="742962" rtl="0" algn="l">
              <a:lnSpc>
                <a:spcPct val="90000"/>
              </a:lnSpc>
              <a:spcBef>
                <a:spcPts val="500"/>
              </a:spcBef>
              <a:spcAft>
                <a:spcPts val="0"/>
              </a:spcAft>
              <a:buClr>
                <a:srgbClr val="498DF1"/>
              </a:buClr>
              <a:buSzPts val="1800"/>
              <a:buFont typeface="Noto Sans Symbols"/>
              <a:buChar char="►"/>
            </a:pPr>
            <a:r>
              <a:rPr lang="en-US"/>
              <a:t>JUST THE MOST IMPORTANT BOTTOM-LINE INFO</a:t>
            </a:r>
            <a:endParaRPr/>
          </a:p>
          <a:p>
            <a:pPr indent="-342906" lvl="0" marL="342906" rtl="0" algn="l">
              <a:lnSpc>
                <a:spcPct val="90000"/>
              </a:lnSpc>
              <a:spcBef>
                <a:spcPts val="1000"/>
              </a:spcBef>
              <a:spcAft>
                <a:spcPts val="0"/>
              </a:spcAft>
              <a:buClr>
                <a:srgbClr val="498DF1"/>
              </a:buClr>
              <a:buSzPts val="2800"/>
              <a:buFont typeface="Noto Sans Symbols"/>
              <a:buChar char="►"/>
            </a:pPr>
            <a:r>
              <a:rPr lang="en-US" sz="2800"/>
              <a:t>WELL-ORGANIZED</a:t>
            </a:r>
            <a:endParaRPr/>
          </a:p>
          <a:p>
            <a:pPr indent="-285755" lvl="1" marL="742962" rtl="0" algn="l">
              <a:lnSpc>
                <a:spcPct val="90000"/>
              </a:lnSpc>
              <a:spcBef>
                <a:spcPts val="500"/>
              </a:spcBef>
              <a:spcAft>
                <a:spcPts val="0"/>
              </a:spcAft>
              <a:buClr>
                <a:srgbClr val="498DF1"/>
              </a:buClr>
              <a:buSzPts val="1800"/>
              <a:buFont typeface="Noto Sans Symbols"/>
              <a:buChar char="►"/>
            </a:pPr>
            <a:r>
              <a:rPr lang="en-US"/>
              <a:t>KEEP SPACE LIMITATIONS IN MIND</a:t>
            </a:r>
            <a:endParaRPr/>
          </a:p>
          <a:p>
            <a:pPr indent="-285755" lvl="1" marL="742962" rtl="0" algn="l">
              <a:lnSpc>
                <a:spcPct val="90000"/>
              </a:lnSpc>
              <a:spcBef>
                <a:spcPts val="500"/>
              </a:spcBef>
              <a:spcAft>
                <a:spcPts val="0"/>
              </a:spcAft>
              <a:buClr>
                <a:srgbClr val="498DF1"/>
              </a:buClr>
              <a:buSzPts val="1800"/>
              <a:buFont typeface="Noto Sans Symbols"/>
              <a:buChar char="►"/>
            </a:pPr>
            <a:r>
              <a:rPr lang="en-US"/>
              <a:t>KNOW HOW PEOPLE READ </a:t>
            </a:r>
            <a:endParaRPr sz="2400"/>
          </a:p>
          <a:p>
            <a:pPr indent="0" lvl="1" marL="457206" rtl="0" algn="l">
              <a:lnSpc>
                <a:spcPct val="90000"/>
              </a:lnSpc>
              <a:spcBef>
                <a:spcPts val="500"/>
              </a:spcBef>
              <a:spcAft>
                <a:spcPts val="0"/>
              </a:spcAft>
              <a:buClr>
                <a:srgbClr val="DDEAFC"/>
              </a:buClr>
              <a:buSzPts val="1800"/>
              <a:buFont typeface="Noto Sans Symbols"/>
              <a:buNone/>
            </a:pPr>
            <a:r>
              <a:t/>
            </a:r>
            <a:endParaRPr/>
          </a:p>
        </p:txBody>
      </p:sp>
      <p:sp>
        <p:nvSpPr>
          <p:cNvPr id="306" name="Google Shape;306;p33"/>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pic>
        <p:nvPicPr>
          <p:cNvPr descr="_DSC0206.JPG" id="307" name="Google Shape;307;p33"/>
          <p:cNvPicPr preferRelativeResize="0"/>
          <p:nvPr/>
        </p:nvPicPr>
        <p:blipFill rotWithShape="1">
          <a:blip r:embed="rId3">
            <a:alphaModFix/>
          </a:blip>
          <a:srcRect b="0" l="0" r="0" t="0"/>
          <a:stretch/>
        </p:blipFill>
        <p:spPr>
          <a:xfrm flipH="1" rot="-467627">
            <a:off x="280988" y="320675"/>
            <a:ext cx="2592387" cy="17732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4"/>
          <p:cNvSpPr txBox="1"/>
          <p:nvPr>
            <p:ph type="title"/>
          </p:nvPr>
        </p:nvSpPr>
        <p:spPr>
          <a:xfrm>
            <a:off x="1125538" y="838200"/>
            <a:ext cx="5884862"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a:t>DESIGNING (CONT)</a:t>
            </a:r>
            <a:endParaRPr/>
          </a:p>
        </p:txBody>
      </p:sp>
      <p:sp>
        <p:nvSpPr>
          <p:cNvPr id="314" name="Google Shape;314;p34"/>
          <p:cNvSpPr txBox="1"/>
          <p:nvPr>
            <p:ph idx="1" type="body"/>
          </p:nvPr>
        </p:nvSpPr>
        <p:spPr>
          <a:xfrm>
            <a:off x="1182688" y="2093913"/>
            <a:ext cx="6970712" cy="453548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sz="2400"/>
              <a:t>LEGIBLE</a:t>
            </a:r>
            <a:endParaRPr/>
          </a:p>
          <a:p>
            <a:pPr indent="-228600" lvl="2" marL="1143000" rtl="0" algn="l">
              <a:lnSpc>
                <a:spcPct val="90000"/>
              </a:lnSpc>
              <a:spcBef>
                <a:spcPts val="500"/>
              </a:spcBef>
              <a:spcAft>
                <a:spcPts val="0"/>
              </a:spcAft>
              <a:buSzPts val="2200"/>
              <a:buChar char="•"/>
            </a:pPr>
            <a:r>
              <a:rPr lang="en-US" sz="2200"/>
              <a:t>CONSIDER USE OF WHITE SPACE </a:t>
            </a:r>
            <a:endParaRPr/>
          </a:p>
          <a:p>
            <a:pPr indent="-228600" lvl="2" marL="1143000" rtl="0" algn="l">
              <a:lnSpc>
                <a:spcPct val="90000"/>
              </a:lnSpc>
              <a:spcBef>
                <a:spcPts val="500"/>
              </a:spcBef>
              <a:spcAft>
                <a:spcPts val="0"/>
              </a:spcAft>
              <a:buSzPts val="2200"/>
              <a:buChar char="•"/>
            </a:pPr>
            <a:r>
              <a:rPr lang="en-US" sz="2200"/>
              <a:t>SHOW HIGHLIGHTS </a:t>
            </a:r>
            <a:endParaRPr/>
          </a:p>
          <a:p>
            <a:pPr indent="-228600" lvl="0" marL="228600" rtl="0" algn="l">
              <a:lnSpc>
                <a:spcPct val="90000"/>
              </a:lnSpc>
              <a:spcBef>
                <a:spcPts val="1000"/>
              </a:spcBef>
              <a:spcAft>
                <a:spcPts val="0"/>
              </a:spcAft>
              <a:buSzPts val="2400"/>
              <a:buChar char="•"/>
            </a:pPr>
            <a:r>
              <a:rPr lang="en-US" sz="2400"/>
              <a:t>SUCCINCT</a:t>
            </a:r>
            <a:endParaRPr/>
          </a:p>
          <a:p>
            <a:pPr indent="-228600" lvl="2" marL="1143000" rtl="0" algn="l">
              <a:lnSpc>
                <a:spcPct val="90000"/>
              </a:lnSpc>
              <a:spcBef>
                <a:spcPts val="500"/>
              </a:spcBef>
              <a:spcAft>
                <a:spcPts val="0"/>
              </a:spcAft>
              <a:buSzPts val="2200"/>
              <a:buChar char="•"/>
            </a:pPr>
            <a:r>
              <a:rPr lang="en-US" sz="2200"/>
              <a:t>USE AS LITTLE TEXT AS POSSIBLE TO BE CONCISE YET ACCURATE</a:t>
            </a:r>
            <a:endParaRPr/>
          </a:p>
          <a:p>
            <a:pPr indent="-228600" lvl="2" marL="1143000" rtl="0" algn="l">
              <a:lnSpc>
                <a:spcPct val="90000"/>
              </a:lnSpc>
              <a:spcBef>
                <a:spcPts val="500"/>
              </a:spcBef>
              <a:spcAft>
                <a:spcPts val="0"/>
              </a:spcAft>
              <a:buSzPts val="2200"/>
              <a:buChar char="•"/>
            </a:pPr>
            <a:r>
              <a:rPr lang="en-US" sz="2200"/>
              <a:t>CONSIDER HOW TO BEST USE SPACE FOR ILLUSTRATIONS</a:t>
            </a:r>
            <a:endParaRPr/>
          </a:p>
          <a:p>
            <a:pPr indent="-228600" lvl="2" marL="1143000" rtl="0" algn="l">
              <a:lnSpc>
                <a:spcPct val="90000"/>
              </a:lnSpc>
              <a:spcBef>
                <a:spcPts val="500"/>
              </a:spcBef>
              <a:spcAft>
                <a:spcPts val="0"/>
              </a:spcAft>
              <a:buSzPts val="2200"/>
              <a:buChar char="•"/>
            </a:pPr>
            <a:r>
              <a:rPr lang="en-US" sz="2200"/>
              <a:t>THINK OF YOUR POSTER AS AN ILLUSTRATED IMRAD (WE WILL GO OVER THIS LATER)</a:t>
            </a:r>
            <a:endParaRPr/>
          </a:p>
        </p:txBody>
      </p:sp>
      <p:sp>
        <p:nvSpPr>
          <p:cNvPr id="315" name="Google Shape;315;p34"/>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5"/>
          <p:cNvSpPr txBox="1"/>
          <p:nvPr>
            <p:ph type="title"/>
          </p:nvPr>
        </p:nvSpPr>
        <p:spPr>
          <a:xfrm>
            <a:off x="1150938" y="838200"/>
            <a:ext cx="7793037"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a:t>DESIGNING (CONT)</a:t>
            </a:r>
            <a:endParaRPr/>
          </a:p>
        </p:txBody>
      </p:sp>
      <p:sp>
        <p:nvSpPr>
          <p:cNvPr id="322" name="Google Shape;322;p35"/>
          <p:cNvSpPr txBox="1"/>
          <p:nvPr>
            <p:ph idx="1" type="body"/>
          </p:nvPr>
        </p:nvSpPr>
        <p:spPr>
          <a:xfrm>
            <a:off x="1182688" y="2017713"/>
            <a:ext cx="7656512" cy="430688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400"/>
              <a:buChar char="•"/>
            </a:pPr>
            <a:r>
              <a:rPr lang="en-US" sz="2400"/>
              <a:t>DON’T PRESENT TOO MUCH INFORMATION</a:t>
            </a:r>
            <a:endParaRPr/>
          </a:p>
          <a:p>
            <a:pPr indent="-228600" lvl="0" marL="228600" rtl="0" algn="l">
              <a:lnSpc>
                <a:spcPct val="120000"/>
              </a:lnSpc>
              <a:spcBef>
                <a:spcPts val="1000"/>
              </a:spcBef>
              <a:spcAft>
                <a:spcPts val="0"/>
              </a:spcAft>
              <a:buSzPts val="2400"/>
              <a:buChar char="•"/>
            </a:pPr>
            <a:r>
              <a:rPr lang="en-US" sz="2400"/>
              <a:t>USE A LARGE CLEAR FONT </a:t>
            </a:r>
            <a:endParaRPr/>
          </a:p>
          <a:p>
            <a:pPr indent="-228600" lvl="0" marL="228600" rtl="0" algn="l">
              <a:lnSpc>
                <a:spcPct val="120000"/>
              </a:lnSpc>
              <a:spcBef>
                <a:spcPts val="1000"/>
              </a:spcBef>
              <a:spcAft>
                <a:spcPts val="0"/>
              </a:spcAft>
              <a:buSzPts val="2400"/>
              <a:buChar char="•"/>
            </a:pPr>
            <a:r>
              <a:rPr lang="en-US" sz="2400"/>
              <a:t>KNOW YOUR MATERIAL—</a:t>
            </a:r>
            <a:r>
              <a:rPr b="1" lang="en-US" sz="2400"/>
              <a:t>THE RESEARCH TOPIC, HOW THE RESEARCH WAS CONDUCTED, AND WHY IT WAS CONDUCTED (I.E., THE SIGNIFICANCE OF THE RESEARCH)</a:t>
            </a:r>
            <a:endParaRPr/>
          </a:p>
          <a:p>
            <a:pPr indent="-228600" lvl="0" marL="228600" rtl="0" algn="l">
              <a:lnSpc>
                <a:spcPct val="120000"/>
              </a:lnSpc>
              <a:spcBef>
                <a:spcPts val="1000"/>
              </a:spcBef>
              <a:spcAft>
                <a:spcPts val="0"/>
              </a:spcAft>
              <a:buSzPts val="2400"/>
              <a:buChar char="•"/>
            </a:pPr>
            <a:r>
              <a:rPr lang="en-US" sz="2400"/>
              <a:t>ACKNOWLEDGE OTHERS INVOLVED IN PROJECT &amp; THE FUNDING SOURCE</a:t>
            </a:r>
            <a:endParaRPr/>
          </a:p>
        </p:txBody>
      </p:sp>
      <p:sp>
        <p:nvSpPr>
          <p:cNvPr id="323" name="Google Shape;323;p35"/>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6"/>
          <p:cNvSpPr txBox="1"/>
          <p:nvPr>
            <p:ph type="title"/>
          </p:nvPr>
        </p:nvSpPr>
        <p:spPr>
          <a:xfrm>
            <a:off x="1150938" y="820738"/>
            <a:ext cx="7793037"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a:t>CONTENT</a:t>
            </a:r>
            <a:endParaRPr b="1">
              <a:solidFill>
                <a:schemeClr val="accent1"/>
              </a:solidFill>
            </a:endParaRPr>
          </a:p>
        </p:txBody>
      </p:sp>
      <p:sp>
        <p:nvSpPr>
          <p:cNvPr id="330" name="Google Shape;330;p36"/>
          <p:cNvSpPr txBox="1"/>
          <p:nvPr>
            <p:ph idx="1" type="body"/>
          </p:nvPr>
        </p:nvSpPr>
        <p:spPr>
          <a:xfrm>
            <a:off x="1206500" y="2070100"/>
            <a:ext cx="6870700" cy="43307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sz="2400"/>
              <a:t>DECIDING WHAT TO INCLUDE?</a:t>
            </a:r>
            <a:endParaRPr/>
          </a:p>
          <a:p>
            <a:pPr indent="-228600" lvl="1" marL="685800" rtl="0" algn="l">
              <a:lnSpc>
                <a:spcPct val="90000"/>
              </a:lnSpc>
              <a:spcBef>
                <a:spcPts val="500"/>
              </a:spcBef>
              <a:spcAft>
                <a:spcPts val="0"/>
              </a:spcAft>
              <a:buSzPts val="2400"/>
              <a:buChar char="•"/>
            </a:pPr>
            <a:r>
              <a:rPr lang="en-US" sz="2400"/>
              <a:t>SIZE?</a:t>
            </a:r>
            <a:endParaRPr/>
          </a:p>
          <a:p>
            <a:pPr indent="-228600" lvl="2" marL="1143000" rtl="0" algn="l">
              <a:lnSpc>
                <a:spcPct val="90000"/>
              </a:lnSpc>
              <a:spcBef>
                <a:spcPts val="500"/>
              </a:spcBef>
              <a:spcAft>
                <a:spcPts val="0"/>
              </a:spcAft>
              <a:buSzPts val="1600"/>
              <a:buChar char="•"/>
            </a:pPr>
            <a:r>
              <a:rPr lang="en-US"/>
              <a:t> 36” X 48” (NEW MEXICO AMP WILL PAY FOR PRINTING OF THE POSTER)</a:t>
            </a:r>
            <a:endParaRPr/>
          </a:p>
          <a:p>
            <a:pPr indent="-228600" lvl="1" marL="685800" rtl="0" algn="l">
              <a:lnSpc>
                <a:spcPct val="90000"/>
              </a:lnSpc>
              <a:spcBef>
                <a:spcPts val="500"/>
              </a:spcBef>
              <a:spcAft>
                <a:spcPts val="0"/>
              </a:spcAft>
              <a:buSzPts val="2400"/>
              <a:buChar char="•"/>
            </a:pPr>
            <a:r>
              <a:rPr lang="en-US" sz="2400"/>
              <a:t>POSTER SHOULD BE READABLE FROM ABOUT 6 FEET  AWAY</a:t>
            </a:r>
            <a:endParaRPr/>
          </a:p>
          <a:p>
            <a:pPr indent="-228600" lvl="0" marL="228600" rtl="0" algn="l">
              <a:lnSpc>
                <a:spcPct val="90000"/>
              </a:lnSpc>
              <a:spcBef>
                <a:spcPts val="1000"/>
              </a:spcBef>
              <a:spcAft>
                <a:spcPts val="0"/>
              </a:spcAft>
              <a:buSzPts val="2400"/>
              <a:buChar char="•"/>
            </a:pPr>
            <a:r>
              <a:rPr lang="en-US" sz="2400"/>
              <a:t>GIVE AUDIENCE 1-3 TAKE-HOME MESSAGES</a:t>
            </a:r>
            <a:endParaRPr/>
          </a:p>
          <a:p>
            <a:pPr indent="-228600" lvl="0" marL="228600" rtl="0" algn="l">
              <a:lnSpc>
                <a:spcPct val="90000"/>
              </a:lnSpc>
              <a:spcBef>
                <a:spcPts val="1000"/>
              </a:spcBef>
              <a:spcAft>
                <a:spcPts val="0"/>
              </a:spcAft>
              <a:buSzPts val="2400"/>
              <a:buChar char="•"/>
            </a:pPr>
            <a:r>
              <a:rPr lang="en-US" sz="2400"/>
              <a:t>REMEMBER TO DISCUSS THE </a:t>
            </a:r>
            <a:r>
              <a:rPr b="1" lang="en-US" sz="2400"/>
              <a:t>RESEARCH TOPIC</a:t>
            </a:r>
            <a:r>
              <a:rPr lang="en-US" sz="2400"/>
              <a:t>, </a:t>
            </a:r>
            <a:r>
              <a:rPr b="1" lang="en-US" sz="2400"/>
              <a:t>HOW </a:t>
            </a:r>
            <a:r>
              <a:rPr lang="en-US" sz="2400"/>
              <a:t>THE RESEARCH WAS CONDUCTED, AND </a:t>
            </a:r>
            <a:r>
              <a:rPr b="1" lang="en-US" sz="2400"/>
              <a:t>WHY </a:t>
            </a:r>
            <a:r>
              <a:rPr lang="en-US" sz="2400"/>
              <a:t>IT WAS CONDUCTED</a:t>
            </a:r>
            <a:endParaRPr/>
          </a:p>
        </p:txBody>
      </p:sp>
      <p:sp>
        <p:nvSpPr>
          <p:cNvPr id="331" name="Google Shape;331;p36"/>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1130300" y="844550"/>
            <a:ext cx="7793038"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a:t>PRESENTING YOUR POSTER</a:t>
            </a:r>
            <a:endParaRPr/>
          </a:p>
        </p:txBody>
      </p:sp>
      <p:sp>
        <p:nvSpPr>
          <p:cNvPr id="338" name="Google Shape;338;p37"/>
          <p:cNvSpPr txBox="1"/>
          <p:nvPr>
            <p:ph idx="1" type="body"/>
          </p:nvPr>
        </p:nvSpPr>
        <p:spPr>
          <a:xfrm>
            <a:off x="1182688" y="2017713"/>
            <a:ext cx="7772400" cy="4687887"/>
          </a:xfrm>
          <a:prstGeom prst="rect">
            <a:avLst/>
          </a:prstGeom>
          <a:noFill/>
          <a:ln>
            <a:noFill/>
          </a:ln>
        </p:spPr>
        <p:txBody>
          <a:bodyPr anchorCtr="0" anchor="t" bIns="45700" lIns="91425" spcFirstLastPara="1" rIns="91425" wrap="square" tIns="45700">
            <a:normAutofit fontScale="92500" lnSpcReduction="20000"/>
          </a:bodyPr>
          <a:lstStyle/>
          <a:p>
            <a:pPr indent="-342906" lvl="0" marL="342906" rtl="0" algn="l">
              <a:lnSpc>
                <a:spcPct val="120000"/>
              </a:lnSpc>
              <a:spcBef>
                <a:spcPts val="0"/>
              </a:spcBef>
              <a:spcAft>
                <a:spcPts val="0"/>
              </a:spcAft>
              <a:buClr>
                <a:srgbClr val="595959"/>
              </a:buClr>
              <a:buSzPct val="100000"/>
              <a:buFont typeface="Noto Sans Symbols"/>
              <a:buChar char="►"/>
            </a:pPr>
            <a:r>
              <a:rPr lang="en-US" sz="2800"/>
              <a:t>BE READY TO TALK TO EXPERTS/NON-EXPERTS</a:t>
            </a:r>
            <a:endParaRPr/>
          </a:p>
          <a:p>
            <a:pPr indent="-342906" lvl="0" marL="342906" rtl="0" algn="l">
              <a:lnSpc>
                <a:spcPct val="120000"/>
              </a:lnSpc>
              <a:spcBef>
                <a:spcPts val="1000"/>
              </a:spcBef>
              <a:spcAft>
                <a:spcPts val="0"/>
              </a:spcAft>
              <a:buClr>
                <a:srgbClr val="595959"/>
              </a:buClr>
              <a:buSzPct val="100000"/>
              <a:buFont typeface="Noto Sans Symbols"/>
              <a:buChar char="►"/>
            </a:pPr>
            <a:r>
              <a:rPr lang="en-US" sz="2800"/>
              <a:t>USE DEMONSTRATION ITEMS IF APPROPRIATE </a:t>
            </a:r>
            <a:endParaRPr/>
          </a:p>
          <a:p>
            <a:pPr indent="-342906" lvl="0" marL="342906" rtl="0" algn="l">
              <a:lnSpc>
                <a:spcPct val="120000"/>
              </a:lnSpc>
              <a:spcBef>
                <a:spcPts val="1000"/>
              </a:spcBef>
              <a:spcAft>
                <a:spcPts val="0"/>
              </a:spcAft>
              <a:buClr>
                <a:srgbClr val="595959"/>
              </a:buClr>
              <a:buSzPct val="100000"/>
              <a:buFont typeface="Noto Sans Symbols"/>
              <a:buChar char="►"/>
            </a:pPr>
            <a:r>
              <a:rPr lang="en-US" sz="2800"/>
              <a:t>LOOK &amp; ACT INTERESTED IN YOUR OWN WORK</a:t>
            </a:r>
            <a:endParaRPr/>
          </a:p>
          <a:p>
            <a:pPr indent="-342906" lvl="0" marL="342906" rtl="0" algn="l">
              <a:lnSpc>
                <a:spcPct val="120000"/>
              </a:lnSpc>
              <a:spcBef>
                <a:spcPts val="1000"/>
              </a:spcBef>
              <a:spcAft>
                <a:spcPts val="0"/>
              </a:spcAft>
              <a:buClr>
                <a:srgbClr val="595959"/>
              </a:buClr>
              <a:buSzPct val="100000"/>
              <a:buFont typeface="Noto Sans Symbols"/>
              <a:buChar char="►"/>
            </a:pPr>
            <a:r>
              <a:rPr lang="en-US" sz="2800"/>
              <a:t>KEEP SOCIAL CHIT-CHAT TO A MINIMUM</a:t>
            </a:r>
            <a:endParaRPr/>
          </a:p>
          <a:p>
            <a:pPr indent="-342906" lvl="0" marL="342906" rtl="0" algn="l">
              <a:lnSpc>
                <a:spcPct val="120000"/>
              </a:lnSpc>
              <a:spcBef>
                <a:spcPts val="1000"/>
              </a:spcBef>
              <a:spcAft>
                <a:spcPts val="0"/>
              </a:spcAft>
              <a:buClr>
                <a:srgbClr val="595959"/>
              </a:buClr>
              <a:buSzPct val="100000"/>
              <a:buFont typeface="Noto Sans Symbols"/>
              <a:buChar char="►"/>
            </a:pPr>
            <a:r>
              <a:rPr lang="en-US" sz="2800"/>
              <a:t>TURN OFF THE CELL PHONE, IPOD, MP3 ETC.</a:t>
            </a:r>
            <a:endParaRPr/>
          </a:p>
          <a:p>
            <a:pPr indent="-342906" lvl="0" marL="342906" rtl="0" algn="l">
              <a:lnSpc>
                <a:spcPct val="120000"/>
              </a:lnSpc>
              <a:spcBef>
                <a:spcPts val="1000"/>
              </a:spcBef>
              <a:spcAft>
                <a:spcPts val="0"/>
              </a:spcAft>
              <a:buClr>
                <a:srgbClr val="595959"/>
              </a:buClr>
              <a:buSzPct val="100000"/>
              <a:buFont typeface="Noto Sans Symbols"/>
              <a:buChar char="►"/>
            </a:pPr>
            <a:r>
              <a:rPr lang="en-US" sz="2800"/>
              <a:t>ENGAGE PEOPLE IN CONVERSATION ABOUT YOUR RESEARCH</a:t>
            </a:r>
            <a:endParaRPr/>
          </a:p>
          <a:p>
            <a:pPr indent="-342906" lvl="0" marL="342906" rtl="0" algn="l">
              <a:lnSpc>
                <a:spcPct val="120000"/>
              </a:lnSpc>
              <a:spcBef>
                <a:spcPts val="1000"/>
              </a:spcBef>
              <a:spcAft>
                <a:spcPts val="0"/>
              </a:spcAft>
              <a:buClr>
                <a:srgbClr val="595959"/>
              </a:buClr>
              <a:buSzPct val="100000"/>
              <a:buFont typeface="Noto Sans Symbols"/>
              <a:buChar char="►"/>
            </a:pPr>
            <a:r>
              <a:rPr lang="en-US" sz="2800"/>
              <a:t>ANTICIPATE POSSIBLE QUESTIONS AND BE READY TO ANSWER THESE</a:t>
            </a:r>
            <a:endParaRPr/>
          </a:p>
        </p:txBody>
      </p:sp>
      <p:sp>
        <p:nvSpPr>
          <p:cNvPr id="339" name="Google Shape;339;p37"/>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8"/>
          <p:cNvSpPr txBox="1"/>
          <p:nvPr>
            <p:ph type="title"/>
          </p:nvPr>
        </p:nvSpPr>
        <p:spPr>
          <a:xfrm>
            <a:off x="1066800" y="152400"/>
            <a:ext cx="7793038"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br>
              <a:rPr b="1" lang="en-US">
                <a:solidFill>
                  <a:schemeClr val="accent1"/>
                </a:solidFill>
              </a:rPr>
            </a:br>
            <a:r>
              <a:rPr b="1" lang="en-US"/>
              <a:t>ADDITIONALLY…</a:t>
            </a:r>
            <a:r>
              <a:rPr b="1" lang="en-US">
                <a:solidFill>
                  <a:schemeClr val="accent1"/>
                </a:solidFill>
              </a:rPr>
              <a:t> </a:t>
            </a:r>
            <a:endParaRPr/>
          </a:p>
        </p:txBody>
      </p:sp>
      <p:sp>
        <p:nvSpPr>
          <p:cNvPr id="346" name="Google Shape;346;p38"/>
          <p:cNvSpPr txBox="1"/>
          <p:nvPr>
            <p:ph idx="1" type="body"/>
          </p:nvPr>
        </p:nvSpPr>
        <p:spPr>
          <a:xfrm>
            <a:off x="1219200" y="1524000"/>
            <a:ext cx="7010400" cy="5334000"/>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20000"/>
              </a:lnSpc>
              <a:spcBef>
                <a:spcPts val="0"/>
              </a:spcBef>
              <a:spcAft>
                <a:spcPts val="0"/>
              </a:spcAft>
              <a:buSzPct val="100000"/>
              <a:buChar char="•"/>
            </a:pPr>
            <a:r>
              <a:rPr lang="en-US" sz="1800"/>
              <a:t>BE CONSISTENT WITH FONT AND FONT SIZE; I PREFER A LARGE SAN-SERIF FONT (THIS IS ARIAL)</a:t>
            </a:r>
            <a:endParaRPr/>
          </a:p>
          <a:p>
            <a:pPr indent="-228600" lvl="0" marL="228600" rtl="0" algn="l">
              <a:lnSpc>
                <a:spcPct val="120000"/>
              </a:lnSpc>
              <a:spcBef>
                <a:spcPts val="1000"/>
              </a:spcBef>
              <a:spcAft>
                <a:spcPts val="0"/>
              </a:spcAft>
              <a:buSzPct val="100000"/>
              <a:buChar char="•"/>
            </a:pPr>
            <a:r>
              <a:rPr lang="en-US" sz="1800"/>
              <a:t>DIVIDE YOUR PAGE INTO A VISUAL 3-COLUMN DESIGN (OR FOLLOW DESIGN MENTOR SUGGESTS)</a:t>
            </a:r>
            <a:endParaRPr/>
          </a:p>
          <a:p>
            <a:pPr indent="-228600" lvl="0" marL="228600" rtl="0" algn="l">
              <a:lnSpc>
                <a:spcPct val="120000"/>
              </a:lnSpc>
              <a:spcBef>
                <a:spcPts val="1000"/>
              </a:spcBef>
              <a:spcAft>
                <a:spcPts val="0"/>
              </a:spcAft>
              <a:buSzPct val="100000"/>
              <a:buChar char="•"/>
            </a:pPr>
            <a:r>
              <a:rPr lang="en-US" sz="1800"/>
              <a:t>USE BULLETS AS APPROPRIATE </a:t>
            </a:r>
            <a:endParaRPr/>
          </a:p>
          <a:p>
            <a:pPr indent="-228600" lvl="0" marL="228600" rtl="0" algn="l">
              <a:lnSpc>
                <a:spcPct val="120000"/>
              </a:lnSpc>
              <a:spcBef>
                <a:spcPts val="1000"/>
              </a:spcBef>
              <a:spcAft>
                <a:spcPts val="0"/>
              </a:spcAft>
              <a:buSzPct val="100000"/>
              <a:buChar char="•"/>
            </a:pPr>
            <a:r>
              <a:rPr lang="en-US" sz="1800"/>
              <a:t>USE PHOTOS, BUT MAKE SURE THEY ARE SIGNIFICANT AND RELEVANT</a:t>
            </a:r>
            <a:endParaRPr/>
          </a:p>
          <a:p>
            <a:pPr indent="0" lvl="2" marL="914400" rtl="0" algn="l">
              <a:lnSpc>
                <a:spcPct val="120000"/>
              </a:lnSpc>
              <a:spcBef>
                <a:spcPts val="500"/>
              </a:spcBef>
              <a:spcAft>
                <a:spcPts val="0"/>
              </a:spcAft>
              <a:buSzPct val="100000"/>
              <a:buFont typeface="Noto Sans Symbols"/>
              <a:buNone/>
            </a:pPr>
            <a:r>
              <a:rPr lang="en-US" sz="1400"/>
              <a:t>NSF MANDATES THEY BE </a:t>
            </a:r>
            <a:r>
              <a:rPr b="1" i="1" lang="en-US" sz="1400"/>
              <a:t>ACTION</a:t>
            </a:r>
            <a:r>
              <a:rPr lang="en-US" sz="1400"/>
              <a:t> PHOTOS</a:t>
            </a:r>
            <a:endParaRPr/>
          </a:p>
          <a:p>
            <a:pPr indent="-228600" lvl="0" marL="228600" rtl="0" algn="l">
              <a:lnSpc>
                <a:spcPct val="120000"/>
              </a:lnSpc>
              <a:spcBef>
                <a:spcPts val="1000"/>
              </a:spcBef>
              <a:spcAft>
                <a:spcPts val="0"/>
              </a:spcAft>
              <a:buSzPct val="100000"/>
              <a:buChar char="•"/>
            </a:pPr>
            <a:r>
              <a:rPr lang="en-US" sz="1800"/>
              <a:t>INCLUDE ACKNOWLEDGEMENTS AND OUR NM AMP GRANT NUMBER </a:t>
            </a:r>
            <a:r>
              <a:rPr i="1" lang="en-US" sz="1800"/>
              <a:t>(TO BE WILL BE PROVIDED AT A FUTURE DATE)</a:t>
            </a:r>
            <a:r>
              <a:rPr lang="en-US" sz="1800"/>
              <a:t>; THIS GOES IN LOWER RIGHT-HAND CORNER AFTER ACKNOWLEDGEMENTS</a:t>
            </a:r>
            <a:endParaRPr/>
          </a:p>
          <a:p>
            <a:pPr indent="-228600" lvl="0" marL="228600" rtl="0" algn="l">
              <a:lnSpc>
                <a:spcPct val="120000"/>
              </a:lnSpc>
              <a:spcBef>
                <a:spcPts val="1000"/>
              </a:spcBef>
              <a:spcAft>
                <a:spcPts val="0"/>
              </a:spcAft>
              <a:buSzPct val="100000"/>
              <a:buChar char="•"/>
            </a:pPr>
            <a:r>
              <a:rPr lang="en-US" sz="1800"/>
              <a:t>MOST IMPORTANTLY, </a:t>
            </a:r>
            <a:r>
              <a:rPr b="1" lang="en-US" sz="1800"/>
              <a:t>FOLLOW THE CONVENTIONS OF YOUR DISCIPLINE </a:t>
            </a:r>
            <a:r>
              <a:rPr lang="en-US" sz="1800"/>
              <a:t>– AND REMEMBER, YOUR </a:t>
            </a:r>
            <a:r>
              <a:rPr b="1" i="1" lang="en-US" sz="1800"/>
              <a:t>MENTOR</a:t>
            </a:r>
            <a:r>
              <a:rPr lang="en-US" sz="1800"/>
              <a:t> HAS THE FINAL SAY FOR YOUR POSTER</a:t>
            </a:r>
            <a:endParaRPr/>
          </a:p>
          <a:p>
            <a:pPr indent="-228600" lvl="0" marL="228600" rtl="0" algn="l">
              <a:lnSpc>
                <a:spcPct val="120000"/>
              </a:lnSpc>
              <a:spcBef>
                <a:spcPts val="1000"/>
              </a:spcBef>
              <a:spcAft>
                <a:spcPts val="0"/>
              </a:spcAft>
              <a:buSzPct val="100000"/>
              <a:buChar char="•"/>
            </a:pPr>
            <a:r>
              <a:rPr lang="en-US" sz="1800"/>
              <a:t>HAVE BOTH A FORMAL PRESENTATION AND AN ELEVATOR SPEECH PREPARED </a:t>
            </a:r>
            <a:endParaRPr/>
          </a:p>
        </p:txBody>
      </p:sp>
      <p:sp>
        <p:nvSpPr>
          <p:cNvPr id="347" name="Google Shape;347;p38"/>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1"/>
          <p:cNvPicPr preferRelativeResize="0"/>
          <p:nvPr/>
        </p:nvPicPr>
        <p:blipFill rotWithShape="1">
          <a:blip r:embed="rId3">
            <a:alphaModFix/>
          </a:blip>
          <a:srcRect b="0" l="0" r="0" t="0"/>
          <a:stretch/>
        </p:blipFill>
        <p:spPr>
          <a:xfrm>
            <a:off x="0" y="831850"/>
            <a:ext cx="4851400" cy="5676900"/>
          </a:xfrm>
          <a:prstGeom prst="rect">
            <a:avLst/>
          </a:prstGeom>
          <a:noFill/>
          <a:ln>
            <a:noFill/>
          </a:ln>
        </p:spPr>
      </p:pic>
      <p:sp>
        <p:nvSpPr>
          <p:cNvPr id="174" name="Google Shape;174;p21"/>
          <p:cNvSpPr txBox="1"/>
          <p:nvPr/>
        </p:nvSpPr>
        <p:spPr>
          <a:xfrm>
            <a:off x="3994150" y="1138238"/>
            <a:ext cx="3979863" cy="2062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mo"/>
                <a:ea typeface="Arimo"/>
                <a:cs typeface="Arimo"/>
                <a:sym typeface="Arimo"/>
              </a:rPr>
              <a:t>AND then comes your Poster!</a:t>
            </a:r>
            <a:br>
              <a:rPr b="0" i="0" lang="en-US" sz="1600" u="none" cap="none" strike="noStrike">
                <a:solidFill>
                  <a:schemeClr val="dk1"/>
                </a:solidFill>
                <a:latin typeface="Arimo"/>
                <a:ea typeface="Arimo"/>
                <a:cs typeface="Arimo"/>
                <a:sym typeface="Arimo"/>
              </a:rPr>
            </a:br>
            <a:r>
              <a:rPr b="0" i="0" lang="en-US" sz="1600" u="none" cap="none" strike="noStrike">
                <a:solidFill>
                  <a:schemeClr val="dk1"/>
                </a:solidFill>
                <a:latin typeface="Arimo"/>
                <a:ea typeface="Arimo"/>
                <a:cs typeface="Arimo"/>
                <a:sym typeface="Arimo"/>
              </a:rPr>
              <a:t>Research proposed by you and</a:t>
            </a:r>
            <a:br>
              <a:rPr b="0" i="0" lang="en-US" sz="1600" u="none" cap="none" strike="noStrike">
                <a:solidFill>
                  <a:schemeClr val="dk1"/>
                </a:solidFill>
                <a:latin typeface="Arimo"/>
                <a:ea typeface="Arimo"/>
                <a:cs typeface="Arimo"/>
                <a:sym typeface="Arimo"/>
              </a:rPr>
            </a:br>
            <a:r>
              <a:rPr b="0" i="0" lang="en-US" sz="1600" u="none" cap="none" strike="noStrike">
                <a:solidFill>
                  <a:schemeClr val="dk1"/>
                </a:solidFill>
                <a:latin typeface="Arimo"/>
                <a:ea typeface="Arimo"/>
                <a:cs typeface="Arimo"/>
                <a:sym typeface="Arimo"/>
              </a:rPr>
              <a:t>your Mentor on your application</a:t>
            </a:r>
            <a:br>
              <a:rPr b="0" i="0" lang="en-US" sz="1600" u="none" cap="none" strike="noStrike">
                <a:solidFill>
                  <a:schemeClr val="dk1"/>
                </a:solidFill>
                <a:latin typeface="Arimo"/>
                <a:ea typeface="Arimo"/>
                <a:cs typeface="Arimo"/>
                <a:sym typeface="Arimo"/>
              </a:rPr>
            </a:br>
            <a:r>
              <a:rPr b="0" i="0" lang="en-US" sz="1600" u="none" cap="none" strike="noStrike">
                <a:solidFill>
                  <a:schemeClr val="dk1"/>
                </a:solidFill>
                <a:latin typeface="Arimo"/>
                <a:ea typeface="Arimo"/>
                <a:cs typeface="Arimo"/>
                <a:sym typeface="Arimo"/>
              </a:rPr>
              <a:t>for URS, and gathered data and</a:t>
            </a:r>
            <a:br>
              <a:rPr b="0" i="0" lang="en-US" sz="1600" u="none" cap="none" strike="noStrike">
                <a:solidFill>
                  <a:schemeClr val="dk1"/>
                </a:solidFill>
                <a:latin typeface="Arimo"/>
                <a:ea typeface="Arimo"/>
                <a:cs typeface="Arimo"/>
                <a:sym typeface="Arimo"/>
              </a:rPr>
            </a:br>
            <a:r>
              <a:rPr b="0" i="0" lang="en-US" sz="1600" u="none" cap="none" strike="noStrike">
                <a:solidFill>
                  <a:schemeClr val="dk1"/>
                </a:solidFill>
                <a:latin typeface="Arimo"/>
                <a:ea typeface="Arimo"/>
                <a:cs typeface="Arimo"/>
                <a:sym typeface="Arimo"/>
              </a:rPr>
              <a:t>results throughout this semester </a:t>
            </a:r>
            <a:br>
              <a:rPr b="0" i="0" lang="en-US" sz="1600" u="none" cap="none" strike="noStrike">
                <a:solidFill>
                  <a:schemeClr val="dk1"/>
                </a:solidFill>
                <a:latin typeface="Arimo"/>
                <a:ea typeface="Arimo"/>
                <a:cs typeface="Arimo"/>
                <a:sym typeface="Arimo"/>
              </a:rPr>
            </a:br>
            <a:r>
              <a:rPr b="0" i="0" lang="en-US" sz="1600" u="none" cap="none" strike="noStrike">
                <a:solidFill>
                  <a:schemeClr val="dk1"/>
                </a:solidFill>
                <a:latin typeface="Arimo"/>
                <a:ea typeface="Arimo"/>
                <a:cs typeface="Arimo"/>
                <a:sym typeface="Arimo"/>
              </a:rPr>
              <a:t>is what you will be using to prepare</a:t>
            </a:r>
            <a:br>
              <a:rPr b="0" i="0" lang="en-US" sz="1600" u="none" cap="none" strike="noStrike">
                <a:solidFill>
                  <a:schemeClr val="dk1"/>
                </a:solidFill>
                <a:latin typeface="Arimo"/>
                <a:ea typeface="Arimo"/>
                <a:cs typeface="Arimo"/>
                <a:sym typeface="Arimo"/>
              </a:rPr>
            </a:br>
            <a:r>
              <a:rPr b="0" i="0" lang="en-US" sz="1600" u="none" cap="none" strike="noStrike">
                <a:solidFill>
                  <a:schemeClr val="dk1"/>
                </a:solidFill>
                <a:latin typeface="Arimo"/>
                <a:ea typeface="Arimo"/>
                <a:cs typeface="Arimo"/>
                <a:sym typeface="Arimo"/>
              </a:rPr>
              <a:t>your POSTER to present at URCAS on</a:t>
            </a:r>
            <a:br>
              <a:rPr b="0" i="0" lang="en-US" sz="1600" u="none" cap="none" strike="noStrike">
                <a:solidFill>
                  <a:schemeClr val="dk1"/>
                </a:solidFill>
                <a:latin typeface="Arimo"/>
                <a:ea typeface="Arimo"/>
                <a:cs typeface="Arimo"/>
                <a:sym typeface="Arimo"/>
              </a:rPr>
            </a:br>
            <a:r>
              <a:rPr b="0" i="0" lang="en-US" sz="1600" u="none" cap="none" strike="noStrike">
                <a:solidFill>
                  <a:schemeClr val="dk1"/>
                </a:solidFill>
                <a:latin typeface="Arimo"/>
                <a:ea typeface="Arimo"/>
                <a:cs typeface="Arimo"/>
                <a:sym typeface="Arimo"/>
              </a:rPr>
              <a:t>April 29</a:t>
            </a:r>
            <a:r>
              <a:rPr b="0" baseline="30000" i="0" lang="en-US" sz="1600" u="none" cap="none" strike="noStrike">
                <a:solidFill>
                  <a:schemeClr val="dk1"/>
                </a:solidFill>
                <a:latin typeface="Arimo"/>
                <a:ea typeface="Arimo"/>
                <a:cs typeface="Arimo"/>
                <a:sym typeface="Arimo"/>
              </a:rPr>
              <a:t>th</a:t>
            </a:r>
            <a:r>
              <a:rPr b="0" i="0" lang="en-US" sz="1600" u="none" cap="none" strike="noStrike">
                <a:solidFill>
                  <a:schemeClr val="dk1"/>
                </a:solidFill>
                <a:latin typeface="Arimo"/>
                <a:ea typeface="Arimo"/>
                <a:cs typeface="Arimo"/>
                <a:sym typeface="Arimo"/>
              </a:rPr>
              <a:t>.</a:t>
            </a:r>
            <a:endParaRPr/>
          </a:p>
        </p:txBody>
      </p:sp>
      <p:sp>
        <p:nvSpPr>
          <p:cNvPr id="175" name="Google Shape;175;p21"/>
          <p:cNvSpPr txBox="1"/>
          <p:nvPr/>
        </p:nvSpPr>
        <p:spPr>
          <a:xfrm>
            <a:off x="922338" y="198438"/>
            <a:ext cx="54864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wentieth Century"/>
                <a:ea typeface="Twentieth Century"/>
                <a:cs typeface="Twentieth Century"/>
                <a:sym typeface="Twentieth Century"/>
              </a:rPr>
              <a:t>But FIRST, before your Posters is the …</a:t>
            </a:r>
            <a:br>
              <a:rPr b="0" i="0" lang="en-US" sz="1800" u="none" cap="none" strike="noStrike">
                <a:solidFill>
                  <a:schemeClr val="dk1"/>
                </a:solidFill>
                <a:latin typeface="Twentieth Century"/>
                <a:ea typeface="Twentieth Century"/>
                <a:cs typeface="Twentieth Century"/>
                <a:sym typeface="Twentieth Century"/>
              </a:rPr>
            </a:br>
            <a:r>
              <a:rPr b="0" i="0" lang="en-US" sz="1800" u="sng" cap="none" strike="noStrike">
                <a:solidFill>
                  <a:schemeClr val="dk1"/>
                </a:solidFill>
                <a:latin typeface="Twentieth Century"/>
                <a:ea typeface="Twentieth Century"/>
                <a:cs typeface="Twentieth Century"/>
                <a:sym typeface="Twentieth Century"/>
              </a:rPr>
              <a:t>Engineering Design Process</a:t>
            </a:r>
            <a:r>
              <a:rPr b="0" i="0" lang="en-US" sz="1800" u="none" cap="none" strike="noStrike">
                <a:solidFill>
                  <a:schemeClr val="dk1"/>
                </a:solidFill>
                <a:latin typeface="Twentieth Century"/>
                <a:ea typeface="Twentieth Century"/>
                <a:cs typeface="Twentieth Century"/>
                <a:sym typeface="Twentieth Century"/>
              </a:rP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9"/>
          <p:cNvSpPr txBox="1"/>
          <p:nvPr>
            <p:ph idx="1" type="body"/>
          </p:nvPr>
        </p:nvSpPr>
        <p:spPr>
          <a:xfrm>
            <a:off x="700088" y="690563"/>
            <a:ext cx="7543800" cy="453548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b="1" lang="en-US" sz="2800"/>
              <a:t>TITLE</a:t>
            </a:r>
            <a:endParaRPr b="1" sz="2400"/>
          </a:p>
          <a:p>
            <a:pPr indent="-228600" lvl="1" marL="685800" rtl="0" algn="l">
              <a:lnSpc>
                <a:spcPct val="90000"/>
              </a:lnSpc>
              <a:spcBef>
                <a:spcPts val="500"/>
              </a:spcBef>
              <a:spcAft>
                <a:spcPts val="0"/>
              </a:spcAft>
              <a:buSzPts val="2000"/>
              <a:buChar char="•"/>
            </a:pPr>
            <a:r>
              <a:rPr b="1" lang="en-US" sz="2000"/>
              <a:t>USE BOLD FOR EMPHASIS INSTEAD OF </a:t>
            </a:r>
            <a:r>
              <a:rPr lang="en-US" sz="2000"/>
              <a:t>ALL CAPS (HARDER TO READ)</a:t>
            </a:r>
            <a:br>
              <a:rPr lang="en-US" sz="2000"/>
            </a:br>
            <a:endParaRPr sz="2000"/>
          </a:p>
          <a:p>
            <a:pPr indent="-228600" lvl="1" marL="685800" rtl="0" algn="l">
              <a:lnSpc>
                <a:spcPct val="90000"/>
              </a:lnSpc>
              <a:spcBef>
                <a:spcPts val="500"/>
              </a:spcBef>
              <a:spcAft>
                <a:spcPts val="0"/>
              </a:spcAft>
              <a:buSzPts val="2000"/>
              <a:buChar char="•"/>
            </a:pPr>
            <a:r>
              <a:rPr lang="en-US" sz="2000"/>
              <a:t>HAVE TITLE POINT TO THE RESULTS OF YOUR RESEARCH</a:t>
            </a:r>
            <a:br>
              <a:rPr lang="en-US" sz="2000"/>
            </a:br>
            <a:endParaRPr sz="2000"/>
          </a:p>
          <a:p>
            <a:pPr indent="-228600" lvl="1" marL="685800" rtl="0" algn="l">
              <a:lnSpc>
                <a:spcPct val="90000"/>
              </a:lnSpc>
              <a:spcBef>
                <a:spcPts val="500"/>
              </a:spcBef>
              <a:spcAft>
                <a:spcPts val="0"/>
              </a:spcAft>
              <a:buSzPts val="2000"/>
              <a:buChar char="•"/>
            </a:pPr>
            <a:r>
              <a:rPr lang="en-US" sz="2000"/>
              <a:t>USE KEY WORDS IN INITIAL POSITION; THINK ABOUT </a:t>
            </a:r>
            <a:r>
              <a:rPr b="1" lang="en-US" sz="2000"/>
              <a:t>INDEXING TERMS</a:t>
            </a:r>
            <a:r>
              <a:rPr lang="en-US" sz="2000"/>
              <a:t> THAT READERS WOULD USE TO LOOK UP YOUR TITLE AND ANOTHER SCHOLAR WOULD THINK OF TO REFERENCE YOUR WORK</a:t>
            </a:r>
            <a:br>
              <a:rPr lang="en-US" sz="2000"/>
            </a:br>
            <a:endParaRPr sz="2000"/>
          </a:p>
          <a:p>
            <a:pPr indent="-228600" lvl="1" marL="685800" rtl="0" algn="l">
              <a:lnSpc>
                <a:spcPct val="90000"/>
              </a:lnSpc>
              <a:spcBef>
                <a:spcPts val="500"/>
              </a:spcBef>
              <a:spcAft>
                <a:spcPts val="0"/>
              </a:spcAft>
              <a:buSzPts val="2000"/>
              <a:buChar char="•"/>
            </a:pPr>
            <a:r>
              <a:rPr lang="en-US" sz="2000"/>
              <a:t>USE </a:t>
            </a:r>
            <a:r>
              <a:rPr i="1" lang="en-US" sz="2000" u="sng"/>
              <a:t>APA</a:t>
            </a:r>
            <a:r>
              <a:rPr lang="en-US" sz="2000"/>
              <a:t> TO FORMAT YOUR SENTENCE CASE TITLES</a:t>
            </a:r>
            <a:endParaRPr/>
          </a:p>
        </p:txBody>
      </p:sp>
      <p:sp>
        <p:nvSpPr>
          <p:cNvPr id="354" name="Google Shape;354;p39"/>
          <p:cNvSpPr/>
          <p:nvPr/>
        </p:nvSpPr>
        <p:spPr>
          <a:xfrm>
            <a:off x="8059738" y="4619625"/>
            <a:ext cx="184150" cy="1187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mo"/>
              <a:ea typeface="Arimo"/>
              <a:cs typeface="Arimo"/>
              <a:sym typeface="Arimo"/>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mo"/>
              <a:ea typeface="Arimo"/>
              <a:cs typeface="Arimo"/>
              <a:sym typeface="Arimo"/>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mo"/>
              <a:ea typeface="Arimo"/>
              <a:cs typeface="Arimo"/>
              <a:sym typeface="Arim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9" name="Shape 359"/>
        <p:cNvGrpSpPr/>
        <p:nvPr/>
      </p:nvGrpSpPr>
      <p:grpSpPr>
        <a:xfrm>
          <a:off x="0" y="0"/>
          <a:ext cx="0" cy="0"/>
          <a:chOff x="0" y="0"/>
          <a:chExt cx="0" cy="0"/>
        </a:xfrm>
      </p:grpSpPr>
      <p:pic>
        <p:nvPicPr>
          <p:cNvPr descr="A screenshot of a cell phone &#10; &#10;Description automatically generated" id="360" name="Google Shape;360;p40"/>
          <p:cNvPicPr preferRelativeResize="0"/>
          <p:nvPr/>
        </p:nvPicPr>
        <p:blipFill rotWithShape="1">
          <a:blip r:embed="rId3">
            <a:alphaModFix/>
          </a:blip>
          <a:srcRect b="0" l="0" r="0" t="0"/>
          <a:stretch/>
        </p:blipFill>
        <p:spPr>
          <a:xfrm>
            <a:off x="0" y="12700"/>
            <a:ext cx="9437688" cy="7073900"/>
          </a:xfrm>
          <a:prstGeom prst="rect">
            <a:avLst/>
          </a:prstGeom>
          <a:noFill/>
          <a:ln>
            <a:noFill/>
          </a:ln>
        </p:spPr>
      </p:pic>
      <p:sp>
        <p:nvSpPr>
          <p:cNvPr id="361" name="Google Shape;361;p40"/>
          <p:cNvSpPr/>
          <p:nvPr/>
        </p:nvSpPr>
        <p:spPr>
          <a:xfrm>
            <a:off x="457200" y="16764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Abstract </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Introduction</a:t>
            </a:r>
            <a:endParaRPr b="0" i="0" sz="2400" u="none" cap="none" strike="noStrike">
              <a:solidFill>
                <a:schemeClr val="lt1"/>
              </a:solidFill>
              <a:latin typeface="Times New Roman"/>
              <a:ea typeface="Times New Roman"/>
              <a:cs typeface="Times New Roman"/>
              <a:sym typeface="Times New Roman"/>
            </a:endParaRPr>
          </a:p>
        </p:txBody>
      </p:sp>
      <p:sp>
        <p:nvSpPr>
          <p:cNvPr id="362" name="Google Shape;362;p40"/>
          <p:cNvSpPr/>
          <p:nvPr/>
        </p:nvSpPr>
        <p:spPr>
          <a:xfrm>
            <a:off x="457200" y="3352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2F2F2"/>
              </a:buClr>
              <a:buSzPts val="3200"/>
              <a:buFont typeface="Arial"/>
              <a:buNone/>
            </a:pPr>
            <a:r>
              <a:rPr b="0" i="0" lang="en-US" sz="3200" u="none" cap="none" strike="noStrike">
                <a:solidFill>
                  <a:srgbClr val="F2F2F2"/>
                </a:solidFill>
                <a:latin typeface="Times New Roman"/>
                <a:ea typeface="Times New Roman"/>
                <a:cs typeface="Times New Roman"/>
                <a:sym typeface="Times New Roman"/>
              </a:rPr>
              <a:t>Hypothesis</a:t>
            </a:r>
            <a:endParaRPr b="0" i="0" sz="2800" u="none" cap="none" strike="noStrike">
              <a:solidFill>
                <a:srgbClr val="F2F2F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2F2F2"/>
              </a:buClr>
              <a:buSzPts val="2800"/>
              <a:buFont typeface="Arial"/>
              <a:buNone/>
            </a:pPr>
            <a:r>
              <a:rPr b="0" i="0" lang="en-US" sz="2800" u="none" cap="none" strike="noStrike">
                <a:solidFill>
                  <a:srgbClr val="F2F2F2"/>
                </a:solidFill>
                <a:latin typeface="Times New Roman"/>
                <a:ea typeface="Times New Roman"/>
                <a:cs typeface="Times New Roman"/>
                <a:sym typeface="Times New Roman"/>
              </a:rPr>
              <a:t>Objectives</a:t>
            </a:r>
            <a:endParaRPr b="0" i="0" sz="2400" u="none" cap="none" strike="noStrike">
              <a:solidFill>
                <a:srgbClr val="F2F2F2"/>
              </a:solidFill>
              <a:latin typeface="Times New Roman"/>
              <a:ea typeface="Times New Roman"/>
              <a:cs typeface="Times New Roman"/>
              <a:sym typeface="Times New Roman"/>
            </a:endParaRPr>
          </a:p>
        </p:txBody>
      </p:sp>
      <p:sp>
        <p:nvSpPr>
          <p:cNvPr id="363" name="Google Shape;363;p40"/>
          <p:cNvSpPr/>
          <p:nvPr/>
        </p:nvSpPr>
        <p:spPr>
          <a:xfrm>
            <a:off x="457200" y="4876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364" name="Google Shape;364;p40"/>
          <p:cNvSpPr/>
          <p:nvPr/>
        </p:nvSpPr>
        <p:spPr>
          <a:xfrm>
            <a:off x="3352800" y="1676400"/>
            <a:ext cx="2590800" cy="1295400"/>
          </a:xfrm>
          <a:prstGeom prst="rect">
            <a:avLst/>
          </a:prstGeom>
          <a:solidFill>
            <a:srgbClr val="FFCCFF"/>
          </a:solidFill>
          <a:ln cap="flat" cmpd="sng" w="9525">
            <a:solidFill>
              <a:srgbClr val="FF33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Photo/Results</a:t>
            </a:r>
            <a:endParaRPr b="0" i="0" sz="2400" u="none" cap="none" strike="noStrike">
              <a:solidFill>
                <a:schemeClr val="dk1"/>
              </a:solidFill>
              <a:latin typeface="Times New Roman"/>
              <a:ea typeface="Times New Roman"/>
              <a:cs typeface="Times New Roman"/>
              <a:sym typeface="Times New Roman"/>
            </a:endParaRPr>
          </a:p>
        </p:txBody>
      </p:sp>
      <p:sp>
        <p:nvSpPr>
          <p:cNvPr id="365" name="Google Shape;365;p40"/>
          <p:cNvSpPr/>
          <p:nvPr/>
        </p:nvSpPr>
        <p:spPr>
          <a:xfrm>
            <a:off x="6146800" y="1689100"/>
            <a:ext cx="2590800" cy="1295400"/>
          </a:xfrm>
          <a:prstGeom prst="rect">
            <a:avLst/>
          </a:prstGeom>
          <a:solidFill>
            <a:srgbClr val="FF0066"/>
          </a:solidFill>
          <a:ln cap="flat" cmpd="sng" w="9525">
            <a:solidFill>
              <a:srgbClr val="CC99FF"/>
            </a:solidFill>
            <a:prstDash val="solid"/>
            <a:miter lim="800000"/>
            <a:headEnd len="sm" w="sm" type="none"/>
            <a:tailEnd len="sm" w="sm" type="none"/>
          </a:ln>
          <a:effectLst>
            <a:outerShdw blurRad="63500" rotWithShape="0" algn="ctr" dir="2700000" dist="107763">
              <a:schemeClr val="lt2">
                <a:alpha val="74901"/>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Conclusions</a:t>
            </a:r>
            <a:endParaRPr b="0"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66" name="Google Shape;366;p40"/>
          <p:cNvSpPr/>
          <p:nvPr/>
        </p:nvSpPr>
        <p:spPr>
          <a:xfrm>
            <a:off x="3352800" y="3352800"/>
            <a:ext cx="2590800" cy="12954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2800"/>
              <a:buFont typeface="Arial"/>
              <a:buNone/>
            </a:pPr>
            <a:r>
              <a:rPr b="0" i="0" lang="en-US" sz="2800" u="none" cap="none" strike="noStrike">
                <a:solidFill>
                  <a:schemeClr val="lt2"/>
                </a:solidFill>
                <a:latin typeface="Times New Roman"/>
                <a:ea typeface="Times New Roman"/>
                <a:cs typeface="Times New Roman"/>
                <a:sym typeface="Times New Roman"/>
              </a:rPr>
              <a:t>Results</a:t>
            </a:r>
            <a:endParaRPr b="0" i="0" sz="2400" u="none" cap="none" strike="noStrike">
              <a:solidFill>
                <a:schemeClr val="dk1"/>
              </a:solidFill>
              <a:latin typeface="Times New Roman"/>
              <a:ea typeface="Times New Roman"/>
              <a:cs typeface="Times New Roman"/>
              <a:sym typeface="Times New Roman"/>
            </a:endParaRPr>
          </a:p>
        </p:txBody>
      </p:sp>
      <p:sp>
        <p:nvSpPr>
          <p:cNvPr id="367" name="Google Shape;367;p40"/>
          <p:cNvSpPr/>
          <p:nvPr/>
        </p:nvSpPr>
        <p:spPr>
          <a:xfrm>
            <a:off x="3352800" y="4876800"/>
            <a:ext cx="2590800" cy="1295400"/>
          </a:xfrm>
          <a:prstGeom prst="rect">
            <a:avLst/>
          </a:prstGeom>
          <a:solidFill>
            <a:schemeClr val="hlink"/>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M&amp;M/Table/ </a:t>
            </a:r>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Results</a:t>
            </a:r>
            <a:endParaRPr b="0" i="0" sz="2400" u="none" cap="none" strike="noStrike">
              <a:solidFill>
                <a:schemeClr val="dk1"/>
              </a:solidFill>
              <a:latin typeface="Times New Roman"/>
              <a:ea typeface="Times New Roman"/>
              <a:cs typeface="Times New Roman"/>
              <a:sym typeface="Times New Roman"/>
            </a:endParaRPr>
          </a:p>
        </p:txBody>
      </p:sp>
      <p:sp>
        <p:nvSpPr>
          <p:cNvPr id="368" name="Google Shape;368;p40"/>
          <p:cNvSpPr/>
          <p:nvPr/>
        </p:nvSpPr>
        <p:spPr>
          <a:xfrm>
            <a:off x="6172200" y="3352800"/>
            <a:ext cx="2590800" cy="12954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2800"/>
              <a:buFont typeface="Arial"/>
              <a:buNone/>
            </a:pPr>
            <a:r>
              <a:rPr b="0" i="0" lang="en-US" sz="2800" u="none" cap="none" strike="noStrike">
                <a:solidFill>
                  <a:schemeClr val="lt2"/>
                </a:solidFill>
                <a:latin typeface="Times New Roman"/>
                <a:ea typeface="Times New Roman"/>
                <a:cs typeface="Times New Roman"/>
                <a:sym typeface="Times New Roman"/>
              </a:rPr>
              <a:t>Implications</a:t>
            </a:r>
            <a:endParaRPr b="0" i="0" sz="2400" u="none" cap="none" strike="noStrike">
              <a:solidFill>
                <a:schemeClr val="dk1"/>
              </a:solidFill>
              <a:latin typeface="Times New Roman"/>
              <a:ea typeface="Times New Roman"/>
              <a:cs typeface="Times New Roman"/>
              <a:sym typeface="Times New Roman"/>
            </a:endParaRPr>
          </a:p>
        </p:txBody>
      </p:sp>
      <p:sp>
        <p:nvSpPr>
          <p:cNvPr id="369" name="Google Shape;369;p40"/>
          <p:cNvSpPr/>
          <p:nvPr/>
        </p:nvSpPr>
        <p:spPr>
          <a:xfrm>
            <a:off x="6172200" y="4876800"/>
            <a:ext cx="2590800" cy="1295400"/>
          </a:xfrm>
          <a:prstGeom prst="rect">
            <a:avLst/>
          </a:prstGeom>
          <a:solidFill>
            <a:srgbClr val="0000C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Table/</a:t>
            </a:r>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Photos</a:t>
            </a:r>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Other “stuff”</a:t>
            </a:r>
            <a:endParaRPr b="0" i="0" sz="24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70" name="Google Shape;370;p40"/>
          <p:cNvSpPr/>
          <p:nvPr/>
        </p:nvSpPr>
        <p:spPr>
          <a:xfrm>
            <a:off x="3276600" y="1676400"/>
            <a:ext cx="5410200" cy="4495800"/>
          </a:xfrm>
          <a:prstGeom prst="rect">
            <a:avLst/>
          </a:prstGeom>
          <a:solidFill>
            <a:srgbClr val="476C84">
              <a:alpha val="49803"/>
            </a:srgbClr>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mo"/>
              <a:ea typeface="Arimo"/>
              <a:cs typeface="Arimo"/>
              <a:sym typeface="Arimo"/>
            </a:endParaRPr>
          </a:p>
        </p:txBody>
      </p:sp>
      <p:sp>
        <p:nvSpPr>
          <p:cNvPr id="371" name="Google Shape;371;p40"/>
          <p:cNvSpPr/>
          <p:nvPr/>
        </p:nvSpPr>
        <p:spPr>
          <a:xfrm>
            <a:off x="3124200" y="3962400"/>
            <a:ext cx="2959100" cy="466725"/>
          </a:xfrm>
          <a:custGeom>
            <a:rect b="b" l="l" r="r" t="t"/>
            <a:pathLst>
              <a:path extrusionOk="0" h="120000" w="120000">
                <a:moveTo>
                  <a:pt x="0" y="0"/>
                </a:moveTo>
                <a:lnTo>
                  <a:pt x="120000" y="0"/>
                </a:lnTo>
                <a:lnTo>
                  <a:pt x="120000" y="120000"/>
                </a:lnTo>
                <a:lnTo>
                  <a:pt x="0" y="120000"/>
                </a:lnTo>
                <a:close/>
              </a:path>
              <a:path extrusionOk="0" fill="none" h="120000" w="120000">
                <a:moveTo>
                  <a:pt x="-3089" y="29389"/>
                </a:moveTo>
                <a:lnTo>
                  <a:pt x="-20666" y="84488"/>
                </a:lnTo>
              </a:path>
            </a:pathLst>
          </a:custGeom>
          <a:solidFill>
            <a:schemeClr val="dk1"/>
          </a:solid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Subheadings -- 20 pt</a:t>
            </a:r>
            <a:endParaRPr/>
          </a:p>
        </p:txBody>
      </p:sp>
      <p:sp>
        <p:nvSpPr>
          <p:cNvPr id="372" name="Google Shape;372;p40"/>
          <p:cNvSpPr/>
          <p:nvPr/>
        </p:nvSpPr>
        <p:spPr>
          <a:xfrm>
            <a:off x="2895600" y="2286000"/>
            <a:ext cx="2533650" cy="466725"/>
          </a:xfrm>
          <a:custGeom>
            <a:rect b="b" l="l" r="r" t="t"/>
            <a:pathLst>
              <a:path extrusionOk="0" h="120000" w="120000">
                <a:moveTo>
                  <a:pt x="0" y="0"/>
                </a:moveTo>
                <a:lnTo>
                  <a:pt x="120000" y="0"/>
                </a:lnTo>
                <a:lnTo>
                  <a:pt x="120000" y="120000"/>
                </a:lnTo>
                <a:lnTo>
                  <a:pt x="0" y="120000"/>
                </a:lnTo>
                <a:close/>
              </a:path>
              <a:path extrusionOk="0" fill="none" h="120000" w="120000">
                <a:moveTo>
                  <a:pt x="-3611" y="29389"/>
                </a:moveTo>
                <a:lnTo>
                  <a:pt x="-26917" y="-59183"/>
                </a:lnTo>
              </a:path>
            </a:pathLst>
          </a:custGeom>
          <a:solidFill>
            <a:schemeClr val="dk1"/>
          </a:solid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Headings --  24 pt</a:t>
            </a:r>
            <a:endParaRPr/>
          </a:p>
        </p:txBody>
      </p:sp>
      <p:sp>
        <p:nvSpPr>
          <p:cNvPr id="373" name="Google Shape;373;p40"/>
          <p:cNvSpPr/>
          <p:nvPr/>
        </p:nvSpPr>
        <p:spPr>
          <a:xfrm>
            <a:off x="3276600" y="4953000"/>
            <a:ext cx="1905000" cy="466725"/>
          </a:xfrm>
          <a:custGeom>
            <a:rect b="b" l="l" r="r" t="t"/>
            <a:pathLst>
              <a:path extrusionOk="0" h="120000" w="120000">
                <a:moveTo>
                  <a:pt x="0" y="0"/>
                </a:moveTo>
                <a:lnTo>
                  <a:pt x="120000" y="0"/>
                </a:lnTo>
                <a:lnTo>
                  <a:pt x="120000" y="120000"/>
                </a:lnTo>
                <a:lnTo>
                  <a:pt x="0" y="120000"/>
                </a:lnTo>
                <a:close/>
              </a:path>
              <a:path extrusionOk="0" fill="none" h="120000" w="120000">
                <a:moveTo>
                  <a:pt x="-4800" y="29389"/>
                </a:moveTo>
                <a:lnTo>
                  <a:pt x="-68600" y="213877"/>
                </a:lnTo>
              </a:path>
            </a:pathLst>
          </a:custGeom>
          <a:solidFill>
            <a:schemeClr val="dk1"/>
          </a:solid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Text -- 20 pt</a:t>
            </a:r>
            <a:endParaRPr/>
          </a:p>
        </p:txBody>
      </p:sp>
      <p:sp>
        <p:nvSpPr>
          <p:cNvPr id="374" name="Google Shape;374;p40"/>
          <p:cNvSpPr txBox="1"/>
          <p:nvPr/>
        </p:nvSpPr>
        <p:spPr>
          <a:xfrm>
            <a:off x="609600" y="4876800"/>
            <a:ext cx="2514600" cy="5794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0" i="0" lang="en-US" sz="3200" u="none" cap="none" strike="noStrike">
                <a:solidFill>
                  <a:srgbClr val="FFFFFF"/>
                </a:solidFill>
                <a:latin typeface="Times New Roman"/>
                <a:ea typeface="Times New Roman"/>
                <a:cs typeface="Times New Roman"/>
                <a:sym typeface="Times New Roman"/>
              </a:rPr>
              <a:t>M&amp;M</a:t>
            </a:r>
            <a:endParaRPr/>
          </a:p>
        </p:txBody>
      </p:sp>
      <p:sp>
        <p:nvSpPr>
          <p:cNvPr id="375" name="Google Shape;375;p40"/>
          <p:cNvSpPr txBox="1"/>
          <p:nvPr/>
        </p:nvSpPr>
        <p:spPr>
          <a:xfrm>
            <a:off x="609600" y="5410200"/>
            <a:ext cx="2514600" cy="779463"/>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imes New Roman"/>
                <a:ea typeface="Times New Roman"/>
                <a:cs typeface="Times New Roman"/>
                <a:sym typeface="Times New Roman"/>
              </a:rPr>
              <a:t> Lorem ipsum</a:t>
            </a:r>
            <a:endParaRPr/>
          </a:p>
          <a:p>
            <a:pPr indent="-114300" lvl="0" marL="0" marR="0" rtl="0" algn="l">
              <a:lnSpc>
                <a:spcPct val="100000"/>
              </a:lnSpc>
              <a:spcBef>
                <a:spcPts val="900"/>
              </a:spcBef>
              <a:spcAft>
                <a:spcPts val="0"/>
              </a:spcAft>
              <a:buClr>
                <a:schemeClr val="dk1"/>
              </a:buClr>
              <a:buSzPts val="1800"/>
              <a:buFont typeface="Arial"/>
              <a:buChar char="•"/>
            </a:pPr>
            <a:r>
              <a:rPr b="0" i="0" lang="en-US" sz="1800" u="none" cap="none" strike="noStrike">
                <a:solidFill>
                  <a:schemeClr val="dk1"/>
                </a:solidFill>
                <a:latin typeface="Times New Roman"/>
                <a:ea typeface="Times New Roman"/>
                <a:cs typeface="Times New Roman"/>
                <a:sym typeface="Times New Roman"/>
              </a:rPr>
              <a:t> Eritus enmae</a:t>
            </a:r>
            <a:endParaRPr/>
          </a:p>
        </p:txBody>
      </p:sp>
      <p:sp>
        <p:nvSpPr>
          <p:cNvPr id="376" name="Google Shape;376;p40"/>
          <p:cNvSpPr/>
          <p:nvPr/>
        </p:nvSpPr>
        <p:spPr>
          <a:xfrm>
            <a:off x="2181225" y="774700"/>
            <a:ext cx="4572000" cy="10779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800000"/>
              </a:buClr>
              <a:buSzPts val="1600"/>
              <a:buFont typeface="Arial"/>
              <a:buNone/>
            </a:pPr>
            <a:r>
              <a:rPr b="0" i="0" lang="en-US" sz="1600" u="none" cap="none" strike="noStrike">
                <a:solidFill>
                  <a:srgbClr val="800000"/>
                </a:solidFill>
                <a:latin typeface="Arial Black"/>
                <a:ea typeface="Arial Black"/>
                <a:cs typeface="Arial Black"/>
                <a:sym typeface="Arial Black"/>
              </a:rPr>
              <a:t>Title- 66 pt</a:t>
            </a:r>
            <a:endParaRPr/>
          </a:p>
          <a:p>
            <a:pPr indent="0" lvl="0" marL="0" marR="0" rtl="0" algn="ctr">
              <a:lnSpc>
                <a:spcPct val="100000"/>
              </a:lnSpc>
              <a:spcBef>
                <a:spcPts val="0"/>
              </a:spcBef>
              <a:spcAft>
                <a:spcPts val="0"/>
              </a:spcAft>
              <a:buClr>
                <a:srgbClr val="800000"/>
              </a:buClr>
              <a:buSzPts val="1600"/>
              <a:buFont typeface="Arial"/>
              <a:buNone/>
            </a:pPr>
            <a:r>
              <a:rPr b="0" i="0" lang="en-US" sz="1600" u="none" cap="none" strike="noStrike">
                <a:solidFill>
                  <a:srgbClr val="800000"/>
                </a:solidFill>
                <a:latin typeface="Arial Black"/>
                <a:ea typeface="Arial Black"/>
                <a:cs typeface="Arial Black"/>
                <a:sym typeface="Arial Black"/>
              </a:rPr>
              <a:t>Author, Major- 54 pt</a:t>
            </a:r>
            <a:endParaRPr/>
          </a:p>
          <a:p>
            <a:pPr indent="0" lvl="0" marL="0" marR="0" rtl="0" algn="ctr">
              <a:lnSpc>
                <a:spcPct val="100000"/>
              </a:lnSpc>
              <a:spcBef>
                <a:spcPts val="0"/>
              </a:spcBef>
              <a:spcAft>
                <a:spcPts val="0"/>
              </a:spcAft>
              <a:buClr>
                <a:srgbClr val="800000"/>
              </a:buClr>
              <a:buSzPts val="1600"/>
              <a:buFont typeface="Arial"/>
              <a:buNone/>
            </a:pPr>
            <a:r>
              <a:rPr b="0" i="0" lang="en-US" sz="1600" u="none" cap="none" strike="noStrike">
                <a:solidFill>
                  <a:srgbClr val="800000"/>
                </a:solidFill>
                <a:latin typeface="Arial Black"/>
                <a:ea typeface="Arial Black"/>
                <a:cs typeface="Arial Black"/>
                <a:sym typeface="Arial Black"/>
              </a:rPr>
              <a:t>Mentor, Title, NMSU, Dept.- 54 pt</a:t>
            </a:r>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800000"/>
              </a:solidFill>
              <a:latin typeface="Arial Black"/>
              <a:ea typeface="Arial Black"/>
              <a:cs typeface="Arial Black"/>
              <a:sym typeface="Arial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1" name="Shape 381"/>
        <p:cNvGrpSpPr/>
        <p:nvPr/>
      </p:nvGrpSpPr>
      <p:grpSpPr>
        <a:xfrm>
          <a:off x="0" y="0"/>
          <a:ext cx="0" cy="0"/>
          <a:chOff x="0" y="0"/>
          <a:chExt cx="0" cy="0"/>
        </a:xfrm>
      </p:grpSpPr>
      <p:pic>
        <p:nvPicPr>
          <p:cNvPr descr="A screenshot of a cell phone &#10; &#10;Description automatically generated" id="382" name="Google Shape;382;p41"/>
          <p:cNvPicPr preferRelativeResize="0"/>
          <p:nvPr/>
        </p:nvPicPr>
        <p:blipFill rotWithShape="1">
          <a:blip r:embed="rId3">
            <a:alphaModFix/>
          </a:blip>
          <a:srcRect b="0" l="0" r="0" t="0"/>
          <a:stretch/>
        </p:blipFill>
        <p:spPr>
          <a:xfrm>
            <a:off x="0" y="0"/>
            <a:ext cx="9453563" cy="7086600"/>
          </a:xfrm>
          <a:prstGeom prst="rect">
            <a:avLst/>
          </a:prstGeom>
          <a:noFill/>
          <a:ln>
            <a:noFill/>
          </a:ln>
        </p:spPr>
      </p:pic>
      <p:grpSp>
        <p:nvGrpSpPr>
          <p:cNvPr id="383" name="Google Shape;383;p41"/>
          <p:cNvGrpSpPr/>
          <p:nvPr/>
        </p:nvGrpSpPr>
        <p:grpSpPr>
          <a:xfrm>
            <a:off x="914400" y="1600200"/>
            <a:ext cx="8229600" cy="4495800"/>
            <a:chOff x="533400" y="1676400"/>
            <a:chExt cx="8229600" cy="4495800"/>
          </a:xfrm>
        </p:grpSpPr>
        <p:sp>
          <p:nvSpPr>
            <p:cNvPr id="384" name="Google Shape;384;p41"/>
            <p:cNvSpPr/>
            <p:nvPr/>
          </p:nvSpPr>
          <p:spPr>
            <a:xfrm>
              <a:off x="533400" y="16764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Abstract </a:t>
              </a:r>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Introduction</a:t>
              </a:r>
              <a:endParaRPr b="0" i="0" sz="2400" u="none" cap="none" strike="noStrike">
                <a:solidFill>
                  <a:schemeClr val="dk1"/>
                </a:solidFill>
                <a:latin typeface="Times New Roman"/>
                <a:ea typeface="Times New Roman"/>
                <a:cs typeface="Times New Roman"/>
                <a:sym typeface="Times New Roman"/>
              </a:endParaRPr>
            </a:p>
          </p:txBody>
        </p:sp>
        <p:sp>
          <p:nvSpPr>
            <p:cNvPr id="385" name="Google Shape;385;p41"/>
            <p:cNvSpPr/>
            <p:nvPr/>
          </p:nvSpPr>
          <p:spPr>
            <a:xfrm>
              <a:off x="533400" y="3352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Hypothesis</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Objectives</a:t>
              </a:r>
              <a:endParaRPr b="0" i="0" sz="2400" u="none" cap="none" strike="noStrike">
                <a:solidFill>
                  <a:schemeClr val="lt1"/>
                </a:solidFill>
                <a:latin typeface="Times New Roman"/>
                <a:ea typeface="Times New Roman"/>
                <a:cs typeface="Times New Roman"/>
                <a:sym typeface="Times New Roman"/>
              </a:endParaRPr>
            </a:p>
          </p:txBody>
        </p:sp>
        <p:sp>
          <p:nvSpPr>
            <p:cNvPr id="386" name="Google Shape;386;p41"/>
            <p:cNvSpPr/>
            <p:nvPr/>
          </p:nvSpPr>
          <p:spPr>
            <a:xfrm>
              <a:off x="533400" y="4876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M&amp;M</a:t>
              </a:r>
              <a:endParaRPr/>
            </a:p>
          </p:txBody>
        </p:sp>
        <p:sp>
          <p:nvSpPr>
            <p:cNvPr id="387" name="Google Shape;387;p41"/>
            <p:cNvSpPr/>
            <p:nvPr/>
          </p:nvSpPr>
          <p:spPr>
            <a:xfrm>
              <a:off x="3352800" y="1676400"/>
              <a:ext cx="2590800" cy="1295400"/>
            </a:xfrm>
            <a:prstGeom prst="rect">
              <a:avLst/>
            </a:prstGeom>
            <a:solidFill>
              <a:srgbClr val="476C84"/>
            </a:solidFill>
            <a:ln cap="flat" cmpd="sng" w="9525">
              <a:solidFill>
                <a:srgbClr val="FF33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Photo/Results</a:t>
              </a:r>
              <a:endParaRPr b="0" i="0" sz="2400" u="none" cap="none" strike="noStrike">
                <a:solidFill>
                  <a:schemeClr val="dk1"/>
                </a:solidFill>
                <a:latin typeface="Times New Roman"/>
                <a:ea typeface="Times New Roman"/>
                <a:cs typeface="Times New Roman"/>
                <a:sym typeface="Times New Roman"/>
              </a:endParaRPr>
            </a:p>
          </p:txBody>
        </p:sp>
        <p:sp>
          <p:nvSpPr>
            <p:cNvPr id="388" name="Google Shape;388;p41"/>
            <p:cNvSpPr/>
            <p:nvPr/>
          </p:nvSpPr>
          <p:spPr>
            <a:xfrm>
              <a:off x="6159500" y="1689100"/>
              <a:ext cx="2590800" cy="1295400"/>
            </a:xfrm>
            <a:prstGeom prst="rect">
              <a:avLst/>
            </a:prstGeom>
            <a:solidFill>
              <a:srgbClr val="476C84"/>
            </a:solidFill>
            <a:ln cap="flat" cmpd="sng" w="9525">
              <a:solidFill>
                <a:srgbClr val="CC99FF"/>
              </a:solidFill>
              <a:prstDash val="solid"/>
              <a:miter lim="800000"/>
              <a:headEnd len="sm" w="sm" type="none"/>
              <a:tailEnd len="sm" w="sm" type="none"/>
            </a:ln>
            <a:effectLst>
              <a:outerShdw blurRad="63500" rotWithShape="0" algn="ctr" dir="2700000" dist="107763">
                <a:schemeClr val="lt2">
                  <a:alpha val="74901"/>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Conclusions</a:t>
              </a:r>
              <a:endParaRPr b="0"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89" name="Google Shape;389;p41"/>
            <p:cNvSpPr/>
            <p:nvPr/>
          </p:nvSpPr>
          <p:spPr>
            <a:xfrm>
              <a:off x="3352800" y="3352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Results</a:t>
              </a:r>
              <a:endParaRPr b="0" i="0" sz="2400" u="none" cap="none" strike="noStrike">
                <a:solidFill>
                  <a:schemeClr val="lt1"/>
                </a:solidFill>
                <a:latin typeface="Times New Roman"/>
                <a:ea typeface="Times New Roman"/>
                <a:cs typeface="Times New Roman"/>
                <a:sym typeface="Times New Roman"/>
              </a:endParaRPr>
            </a:p>
          </p:txBody>
        </p:sp>
        <p:sp>
          <p:nvSpPr>
            <p:cNvPr id="390" name="Google Shape;390;p41"/>
            <p:cNvSpPr/>
            <p:nvPr/>
          </p:nvSpPr>
          <p:spPr>
            <a:xfrm>
              <a:off x="3352800" y="4876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M&amp;M/Table/ </a:t>
              </a:r>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Results</a:t>
              </a:r>
              <a:endParaRPr b="0" i="0" sz="2400" u="none" cap="none" strike="noStrike">
                <a:solidFill>
                  <a:schemeClr val="dk1"/>
                </a:solidFill>
                <a:latin typeface="Times New Roman"/>
                <a:ea typeface="Times New Roman"/>
                <a:cs typeface="Times New Roman"/>
                <a:sym typeface="Times New Roman"/>
              </a:endParaRPr>
            </a:p>
          </p:txBody>
        </p:sp>
        <p:sp>
          <p:nvSpPr>
            <p:cNvPr id="391" name="Google Shape;391;p41"/>
            <p:cNvSpPr/>
            <p:nvPr/>
          </p:nvSpPr>
          <p:spPr>
            <a:xfrm>
              <a:off x="6172200" y="3352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Implications</a:t>
              </a:r>
              <a:endParaRPr b="0" i="0" sz="2400" u="none" cap="none" strike="noStrike">
                <a:solidFill>
                  <a:schemeClr val="dk1"/>
                </a:solidFill>
                <a:latin typeface="Times New Roman"/>
                <a:ea typeface="Times New Roman"/>
                <a:cs typeface="Times New Roman"/>
                <a:sym typeface="Times New Roman"/>
              </a:endParaRPr>
            </a:p>
          </p:txBody>
        </p:sp>
        <p:sp>
          <p:nvSpPr>
            <p:cNvPr id="392" name="Google Shape;392;p41"/>
            <p:cNvSpPr/>
            <p:nvPr/>
          </p:nvSpPr>
          <p:spPr>
            <a:xfrm>
              <a:off x="6172200" y="4876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Acknowledgements</a:t>
              </a:r>
              <a:endParaRPr/>
            </a:p>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HRD #1305011</a:t>
              </a:r>
              <a:endParaRPr/>
            </a:p>
          </p:txBody>
        </p:sp>
      </p:grpSp>
      <p:sp>
        <p:nvSpPr>
          <p:cNvPr id="393" name="Google Shape;393;p41"/>
          <p:cNvSpPr/>
          <p:nvPr/>
        </p:nvSpPr>
        <p:spPr>
          <a:xfrm>
            <a:off x="2341563" y="1143000"/>
            <a:ext cx="3200400" cy="1447800"/>
          </a:xfrm>
          <a:prstGeom prst="wedgeEllipseCallout">
            <a:avLst>
              <a:gd fmla="val -51190" name="adj1"/>
              <a:gd fmla="val 30810" name="adj2"/>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E57C4"/>
              </a:buClr>
              <a:buSzPts val="2400"/>
              <a:buFont typeface="Noto Sans Symbols"/>
              <a:buNone/>
            </a:pPr>
            <a:r>
              <a:rPr b="0" i="0" lang="en-US" sz="2400" u="none" cap="none" strike="noStrike">
                <a:solidFill>
                  <a:srgbClr val="0E57C4"/>
                </a:solidFill>
                <a:latin typeface="Times New Roman"/>
                <a:ea typeface="Times New Roman"/>
                <a:cs typeface="Times New Roman"/>
                <a:sym typeface="Times New Roman"/>
              </a:rPr>
              <a:t>Include either </a:t>
            </a:r>
            <a:endParaRPr/>
          </a:p>
          <a:p>
            <a:pPr indent="0" lvl="0" marL="0" marR="0" rtl="0" algn="ctr">
              <a:spcBef>
                <a:spcPts val="0"/>
              </a:spcBef>
              <a:spcAft>
                <a:spcPts val="0"/>
              </a:spcAft>
              <a:buClr>
                <a:srgbClr val="0E57C4"/>
              </a:buClr>
              <a:buSzPts val="2400"/>
              <a:buFont typeface="Noto Sans Symbols"/>
              <a:buNone/>
            </a:pPr>
            <a:r>
              <a:rPr b="0" i="0" lang="en-US" sz="2400" u="none" cap="none" strike="noStrike">
                <a:solidFill>
                  <a:srgbClr val="0E57C4"/>
                </a:solidFill>
                <a:latin typeface="Times New Roman"/>
                <a:ea typeface="Times New Roman"/>
                <a:cs typeface="Times New Roman"/>
                <a:sym typeface="Times New Roman"/>
              </a:rPr>
              <a:t>Abstract</a:t>
            </a:r>
            <a:endParaRPr/>
          </a:p>
          <a:p>
            <a:pPr indent="0" lvl="0" marL="0" marR="0" rtl="0" algn="ctr">
              <a:spcBef>
                <a:spcPts val="0"/>
              </a:spcBef>
              <a:spcAft>
                <a:spcPts val="0"/>
              </a:spcAft>
              <a:buClr>
                <a:srgbClr val="0E57C4"/>
              </a:buClr>
              <a:buSzPts val="2400"/>
              <a:buFont typeface="Noto Sans Symbols"/>
              <a:buNone/>
            </a:pPr>
            <a:r>
              <a:rPr b="0" i="0" lang="en-US" sz="2400" u="none" cap="none" strike="noStrike">
                <a:solidFill>
                  <a:srgbClr val="0E57C4"/>
                </a:solidFill>
                <a:latin typeface="Times New Roman"/>
                <a:ea typeface="Times New Roman"/>
                <a:cs typeface="Times New Roman"/>
                <a:sym typeface="Times New Roman"/>
              </a:rPr>
              <a:t>OR Introduction</a:t>
            </a:r>
            <a:endParaRPr/>
          </a:p>
        </p:txBody>
      </p:sp>
      <p:sp>
        <p:nvSpPr>
          <p:cNvPr id="394" name="Google Shape;394;p41"/>
          <p:cNvSpPr/>
          <p:nvPr/>
        </p:nvSpPr>
        <p:spPr>
          <a:xfrm>
            <a:off x="4572000" y="2298700"/>
            <a:ext cx="3200400" cy="1447800"/>
          </a:xfrm>
          <a:prstGeom prst="wedgeEllipseCallout">
            <a:avLst>
              <a:gd fmla="val 56866" name="adj1"/>
              <a:gd fmla="val 3267" name="adj2"/>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E57C4"/>
              </a:buClr>
              <a:buSzPts val="1800"/>
              <a:buFont typeface="Noto Sans Symbols"/>
              <a:buNone/>
            </a:pPr>
            <a:r>
              <a:rPr b="0" i="0" lang="en-US" sz="1800" u="none" cap="none" strike="noStrike">
                <a:solidFill>
                  <a:srgbClr val="0E57C4"/>
                </a:solidFill>
                <a:latin typeface="Times New Roman"/>
                <a:ea typeface="Times New Roman"/>
                <a:cs typeface="Times New Roman"/>
                <a:sym typeface="Times New Roman"/>
              </a:rPr>
              <a:t>Part of the Discussion, and</a:t>
            </a:r>
            <a:endParaRPr/>
          </a:p>
          <a:p>
            <a:pPr indent="0" lvl="0" marL="0" marR="0" rtl="0" algn="ctr">
              <a:spcBef>
                <a:spcPts val="0"/>
              </a:spcBef>
              <a:spcAft>
                <a:spcPts val="0"/>
              </a:spcAft>
              <a:buClr>
                <a:srgbClr val="0E57C4"/>
              </a:buClr>
              <a:buSzPts val="1800"/>
              <a:buFont typeface="Noto Sans Symbols"/>
              <a:buNone/>
            </a:pPr>
            <a:r>
              <a:rPr b="0" i="0" lang="en-US" sz="1800" u="none" cap="none" strike="noStrike">
                <a:solidFill>
                  <a:srgbClr val="0E57C4"/>
                </a:solidFill>
                <a:latin typeface="Times New Roman"/>
                <a:ea typeface="Times New Roman"/>
                <a:cs typeface="Times New Roman"/>
                <a:sym typeface="Times New Roman"/>
              </a:rPr>
              <a:t>Recommendations for Future </a:t>
            </a:r>
            <a:endParaRPr/>
          </a:p>
          <a:p>
            <a:pPr indent="0" lvl="0" marL="0" marR="0" rtl="0" algn="ctr">
              <a:spcBef>
                <a:spcPts val="0"/>
              </a:spcBef>
              <a:spcAft>
                <a:spcPts val="0"/>
              </a:spcAft>
              <a:buClr>
                <a:srgbClr val="0E57C4"/>
              </a:buClr>
              <a:buSzPts val="1800"/>
              <a:buFont typeface="Noto Sans Symbols"/>
              <a:buNone/>
            </a:pPr>
            <a:r>
              <a:rPr b="0" i="0" lang="en-US" sz="1800" u="none" cap="none" strike="noStrike">
                <a:solidFill>
                  <a:srgbClr val="0E57C4"/>
                </a:solidFill>
                <a:latin typeface="Times New Roman"/>
                <a:ea typeface="Times New Roman"/>
                <a:cs typeface="Times New Roman"/>
                <a:sym typeface="Times New Roman"/>
              </a:rPr>
              <a:t>Research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9" name="Shape 399"/>
        <p:cNvGrpSpPr/>
        <p:nvPr/>
      </p:nvGrpSpPr>
      <p:grpSpPr>
        <a:xfrm>
          <a:off x="0" y="0"/>
          <a:ext cx="0" cy="0"/>
          <a:chOff x="0" y="0"/>
          <a:chExt cx="0" cy="0"/>
        </a:xfrm>
      </p:grpSpPr>
      <p:sp>
        <p:nvSpPr>
          <p:cNvPr id="400" name="Google Shape;400;p42"/>
          <p:cNvSpPr txBox="1"/>
          <p:nvPr>
            <p:ph idx="1" type="body"/>
          </p:nvPr>
        </p:nvSpPr>
        <p:spPr>
          <a:xfrm>
            <a:off x="762000" y="1371600"/>
            <a:ext cx="8001000" cy="5334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498DF1"/>
              </a:buClr>
              <a:buSzPts val="2800"/>
              <a:buChar char="•"/>
            </a:pPr>
            <a:r>
              <a:rPr lang="en-US" sz="2800" u="sng">
                <a:solidFill>
                  <a:srgbClr val="0E57C4"/>
                </a:solidFill>
              </a:rPr>
              <a:t>ABSTRACT</a:t>
            </a:r>
            <a:endParaRPr/>
          </a:p>
          <a:p>
            <a:pPr indent="-228600" lvl="1" marL="685800" rtl="0" algn="l">
              <a:lnSpc>
                <a:spcPct val="90000"/>
              </a:lnSpc>
              <a:spcBef>
                <a:spcPts val="500"/>
              </a:spcBef>
              <a:spcAft>
                <a:spcPts val="0"/>
              </a:spcAft>
              <a:buClr>
                <a:srgbClr val="498DF1"/>
              </a:buClr>
              <a:buSzPts val="2400"/>
              <a:buChar char="•"/>
            </a:pPr>
            <a:r>
              <a:rPr lang="en-US" sz="2400"/>
              <a:t>INCLUDES PURPOSE OF YOUR STUDY</a:t>
            </a:r>
            <a:endParaRPr/>
          </a:p>
          <a:p>
            <a:pPr indent="-228600" lvl="1" marL="685800" rtl="0" algn="l">
              <a:lnSpc>
                <a:spcPct val="90000"/>
              </a:lnSpc>
              <a:spcBef>
                <a:spcPts val="500"/>
              </a:spcBef>
              <a:spcAft>
                <a:spcPts val="0"/>
              </a:spcAft>
              <a:buClr>
                <a:srgbClr val="498DF1"/>
              </a:buClr>
              <a:buSzPts val="2400"/>
              <a:buChar char="•"/>
            </a:pPr>
            <a:r>
              <a:rPr lang="en-US" sz="2400"/>
              <a:t>QUESTION YOU ANSWERED (HYPOTHESIS)</a:t>
            </a:r>
            <a:endParaRPr/>
          </a:p>
          <a:p>
            <a:pPr indent="-228600" lvl="1" marL="685800" rtl="0" algn="l">
              <a:lnSpc>
                <a:spcPct val="90000"/>
              </a:lnSpc>
              <a:spcBef>
                <a:spcPts val="500"/>
              </a:spcBef>
              <a:spcAft>
                <a:spcPts val="0"/>
              </a:spcAft>
              <a:buClr>
                <a:srgbClr val="498DF1"/>
              </a:buClr>
              <a:buSzPts val="2400"/>
              <a:buChar char="•"/>
            </a:pPr>
            <a:r>
              <a:rPr lang="en-US" sz="2400"/>
              <a:t>BACKGROUND (WHAT’S ALREADY KNOWN ABOUT STUDY)</a:t>
            </a:r>
            <a:endParaRPr/>
          </a:p>
          <a:p>
            <a:pPr indent="-228600" lvl="1" marL="685800" rtl="0" algn="l">
              <a:lnSpc>
                <a:spcPct val="90000"/>
              </a:lnSpc>
              <a:spcBef>
                <a:spcPts val="500"/>
              </a:spcBef>
              <a:spcAft>
                <a:spcPts val="0"/>
              </a:spcAft>
              <a:buClr>
                <a:srgbClr val="498DF1"/>
              </a:buClr>
              <a:buSzPts val="2400"/>
              <a:buChar char="•"/>
            </a:pPr>
            <a:r>
              <a:rPr lang="en-US" sz="2400"/>
              <a:t>METHODS USED</a:t>
            </a:r>
            <a:endParaRPr/>
          </a:p>
          <a:p>
            <a:pPr indent="-228600" lvl="1" marL="685800" rtl="0" algn="l">
              <a:lnSpc>
                <a:spcPct val="90000"/>
              </a:lnSpc>
              <a:spcBef>
                <a:spcPts val="500"/>
              </a:spcBef>
              <a:spcAft>
                <a:spcPts val="0"/>
              </a:spcAft>
              <a:buClr>
                <a:srgbClr val="498DF1"/>
              </a:buClr>
              <a:buSzPts val="2400"/>
              <a:buChar char="•"/>
            </a:pPr>
            <a:r>
              <a:rPr lang="en-US" sz="2400"/>
              <a:t>SUMMARY OF MOST SIGNIFICANT FINDINGS/RESULTS</a:t>
            </a:r>
            <a:endParaRPr/>
          </a:p>
          <a:p>
            <a:pPr indent="-228600" lvl="1" marL="685800" rtl="0" algn="l">
              <a:lnSpc>
                <a:spcPct val="90000"/>
              </a:lnSpc>
              <a:spcBef>
                <a:spcPts val="500"/>
              </a:spcBef>
              <a:spcAft>
                <a:spcPts val="0"/>
              </a:spcAft>
              <a:buClr>
                <a:srgbClr val="498DF1"/>
              </a:buClr>
              <a:buSzPts val="2400"/>
              <a:buChar char="•"/>
            </a:pPr>
            <a:r>
              <a:rPr lang="en-US" sz="2400"/>
              <a:t>CONCLUSIONS AND IMPLICATIONS</a:t>
            </a:r>
            <a:endParaRPr/>
          </a:p>
          <a:p>
            <a:pPr indent="-228600" lvl="1" marL="685800" rtl="0" algn="l">
              <a:lnSpc>
                <a:spcPct val="90000"/>
              </a:lnSpc>
              <a:spcBef>
                <a:spcPts val="500"/>
              </a:spcBef>
              <a:spcAft>
                <a:spcPts val="0"/>
              </a:spcAft>
              <a:buClr>
                <a:srgbClr val="498DF1"/>
              </a:buClr>
              <a:buSzPts val="2400"/>
              <a:buChar char="•"/>
            </a:pPr>
            <a:r>
              <a:rPr lang="en-US" sz="2400"/>
              <a:t>NEED NOT BE IDENTICAL TO SUBMITTED ABSTRACT   </a:t>
            </a:r>
            <a:endParaRPr/>
          </a:p>
          <a:p>
            <a:pPr indent="-228600" lvl="1" marL="685800" rtl="0" algn="l">
              <a:lnSpc>
                <a:spcPct val="90000"/>
              </a:lnSpc>
              <a:spcBef>
                <a:spcPts val="500"/>
              </a:spcBef>
              <a:spcAft>
                <a:spcPts val="0"/>
              </a:spcAft>
              <a:buClr>
                <a:srgbClr val="498DF1"/>
              </a:buClr>
              <a:buSzPts val="2400"/>
              <a:buChar char="•"/>
            </a:pPr>
            <a:r>
              <a:rPr b="1" lang="en-US" sz="2400" u="sng"/>
              <a:t>(WRITE ABSTRACT AT END OF THE PROJECT)</a:t>
            </a:r>
            <a:endParaRPr/>
          </a:p>
          <a:p>
            <a:pPr indent="-76200" lvl="1" marL="685800" rtl="0" algn="l">
              <a:lnSpc>
                <a:spcPct val="90000"/>
              </a:lnSpc>
              <a:spcBef>
                <a:spcPts val="500"/>
              </a:spcBef>
              <a:spcAft>
                <a:spcPts val="0"/>
              </a:spcAft>
              <a:buClr>
                <a:srgbClr val="498DF1"/>
              </a:buClr>
              <a:buSzPts val="2400"/>
              <a:buNone/>
            </a:pPr>
            <a:r>
              <a:t/>
            </a:r>
            <a:endParaRPr b="1" sz="2400" u="sng"/>
          </a:p>
        </p:txBody>
      </p:sp>
      <p:sp>
        <p:nvSpPr>
          <p:cNvPr id="401" name="Google Shape;401;p42"/>
          <p:cNvSpPr/>
          <p:nvPr/>
        </p:nvSpPr>
        <p:spPr>
          <a:xfrm>
            <a:off x="304800" y="152400"/>
            <a:ext cx="5181600" cy="11430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Include either Abstract </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OR Introduction</a:t>
            </a:r>
            <a:endParaRPr b="0" i="0" sz="24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6" name="Shape 406"/>
        <p:cNvGrpSpPr/>
        <p:nvPr/>
      </p:nvGrpSpPr>
      <p:grpSpPr>
        <a:xfrm>
          <a:off x="0" y="0"/>
          <a:ext cx="0" cy="0"/>
          <a:chOff x="0" y="0"/>
          <a:chExt cx="0" cy="0"/>
        </a:xfrm>
      </p:grpSpPr>
      <p:sp>
        <p:nvSpPr>
          <p:cNvPr id="407" name="Google Shape;407;p43"/>
          <p:cNvSpPr txBox="1"/>
          <p:nvPr>
            <p:ph idx="1" type="body"/>
          </p:nvPr>
        </p:nvSpPr>
        <p:spPr>
          <a:xfrm>
            <a:off x="762000" y="1371600"/>
            <a:ext cx="8001000" cy="5334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498DF1"/>
              </a:buClr>
              <a:buSzPts val="2800"/>
              <a:buChar char="•"/>
            </a:pPr>
            <a:r>
              <a:rPr lang="en-US" sz="2800" u="sng">
                <a:solidFill>
                  <a:srgbClr val="0E57C4"/>
                </a:solidFill>
              </a:rPr>
              <a:t>INTRODUCTION</a:t>
            </a:r>
            <a:r>
              <a:rPr b="1" lang="en-US" sz="2800">
                <a:solidFill>
                  <a:schemeClr val="lt1"/>
                </a:solidFill>
              </a:rPr>
              <a:t> </a:t>
            </a:r>
            <a:endParaRPr/>
          </a:p>
          <a:p>
            <a:pPr indent="-228600" lvl="1" marL="685800" rtl="0" algn="l">
              <a:lnSpc>
                <a:spcPct val="90000"/>
              </a:lnSpc>
              <a:spcBef>
                <a:spcPts val="500"/>
              </a:spcBef>
              <a:spcAft>
                <a:spcPts val="0"/>
              </a:spcAft>
              <a:buClr>
                <a:srgbClr val="498DF1"/>
              </a:buClr>
              <a:buSzPts val="2400"/>
              <a:buChar char="•"/>
            </a:pPr>
            <a:r>
              <a:rPr lang="en-US" sz="2400"/>
              <a:t>STATEMENT OF THE PROBLEM; IDENTIFY TOPIC</a:t>
            </a:r>
            <a:endParaRPr/>
          </a:p>
          <a:p>
            <a:pPr indent="-228600" lvl="1" marL="685800" rtl="0" algn="l">
              <a:lnSpc>
                <a:spcPct val="90000"/>
              </a:lnSpc>
              <a:spcBef>
                <a:spcPts val="500"/>
              </a:spcBef>
              <a:spcAft>
                <a:spcPts val="0"/>
              </a:spcAft>
              <a:buClr>
                <a:srgbClr val="498DF1"/>
              </a:buClr>
              <a:buSzPts val="2400"/>
              <a:buChar char="•"/>
            </a:pPr>
            <a:r>
              <a:rPr lang="en-US" sz="2400"/>
              <a:t>BACKGROUND OF THE PROBLEM</a:t>
            </a:r>
            <a:endParaRPr/>
          </a:p>
          <a:p>
            <a:pPr indent="-228600" lvl="1" marL="685800" rtl="0" algn="l">
              <a:lnSpc>
                <a:spcPct val="90000"/>
              </a:lnSpc>
              <a:spcBef>
                <a:spcPts val="500"/>
              </a:spcBef>
              <a:spcAft>
                <a:spcPts val="0"/>
              </a:spcAft>
              <a:buClr>
                <a:srgbClr val="498DF1"/>
              </a:buClr>
              <a:buSzPts val="2400"/>
              <a:buChar char="•"/>
            </a:pPr>
            <a:r>
              <a:rPr lang="en-US" sz="2400"/>
              <a:t>RESEARCH QUESTION (HYPOTHESIS)</a:t>
            </a:r>
            <a:endParaRPr/>
          </a:p>
          <a:p>
            <a:pPr indent="-228600" lvl="1" marL="685800" rtl="0" algn="l">
              <a:lnSpc>
                <a:spcPct val="90000"/>
              </a:lnSpc>
              <a:spcBef>
                <a:spcPts val="500"/>
              </a:spcBef>
              <a:spcAft>
                <a:spcPts val="0"/>
              </a:spcAft>
              <a:buClr>
                <a:srgbClr val="498DF1"/>
              </a:buClr>
              <a:buSzPts val="2400"/>
              <a:buChar char="•"/>
            </a:pPr>
            <a:r>
              <a:rPr lang="en-US" sz="2400"/>
              <a:t>RESEARCH OBJECTIVE (HOW QUESTION WILL BE ADDRESSED)</a:t>
            </a:r>
            <a:endParaRPr/>
          </a:p>
          <a:p>
            <a:pPr indent="-228600" lvl="1" marL="685800" rtl="0" algn="l">
              <a:lnSpc>
                <a:spcPct val="90000"/>
              </a:lnSpc>
              <a:spcBef>
                <a:spcPts val="500"/>
              </a:spcBef>
              <a:spcAft>
                <a:spcPts val="0"/>
              </a:spcAft>
              <a:buClr>
                <a:srgbClr val="498DF1"/>
              </a:buClr>
              <a:buSzPts val="2400"/>
              <a:buChar char="•"/>
            </a:pPr>
            <a:r>
              <a:rPr lang="en-US" sz="2400"/>
              <a:t>DESCRIBE EXPERIMENT/PROJECT</a:t>
            </a:r>
            <a:endParaRPr/>
          </a:p>
          <a:p>
            <a:pPr indent="-228600" lvl="1" marL="685800" rtl="0" algn="l">
              <a:lnSpc>
                <a:spcPct val="90000"/>
              </a:lnSpc>
              <a:spcBef>
                <a:spcPts val="500"/>
              </a:spcBef>
              <a:spcAft>
                <a:spcPts val="0"/>
              </a:spcAft>
              <a:buClr>
                <a:srgbClr val="498DF1"/>
              </a:buClr>
              <a:buSzPts val="2400"/>
              <a:buChar char="•"/>
            </a:pPr>
            <a:r>
              <a:rPr lang="en-US" sz="2400"/>
              <a:t> ‘HYPOTHESIS’ AND ‘OBJECTIVES’ NEED TO BE SEPARATE SECTIONS WITH  THEIR OWN HEADINGS OR SUBHEADINGS</a:t>
            </a:r>
            <a:endParaRPr sz="2400"/>
          </a:p>
        </p:txBody>
      </p:sp>
      <p:sp>
        <p:nvSpPr>
          <p:cNvPr id="408" name="Google Shape;408;p43"/>
          <p:cNvSpPr/>
          <p:nvPr/>
        </p:nvSpPr>
        <p:spPr>
          <a:xfrm>
            <a:off x="760413" y="79375"/>
            <a:ext cx="4421187" cy="12192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Include either Abstract </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OR Introduction</a:t>
            </a:r>
            <a:endParaRPr b="0" i="0" sz="24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3" name="Shape 413"/>
        <p:cNvGrpSpPr/>
        <p:nvPr/>
      </p:nvGrpSpPr>
      <p:grpSpPr>
        <a:xfrm>
          <a:off x="0" y="0"/>
          <a:ext cx="0" cy="0"/>
          <a:chOff x="0" y="0"/>
          <a:chExt cx="0" cy="0"/>
        </a:xfrm>
      </p:grpSpPr>
      <p:sp>
        <p:nvSpPr>
          <p:cNvPr id="414" name="Google Shape;414;p44"/>
          <p:cNvSpPr txBox="1"/>
          <p:nvPr>
            <p:ph idx="1" type="body"/>
          </p:nvPr>
        </p:nvSpPr>
        <p:spPr>
          <a:xfrm>
            <a:off x="990600" y="1828800"/>
            <a:ext cx="7772400" cy="47244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7F7F7F"/>
              </a:buClr>
              <a:buSzPts val="2000"/>
              <a:buChar char="•"/>
            </a:pPr>
            <a:r>
              <a:rPr lang="en-US"/>
              <a:t>IDENTIFY THE MATERIALS USED TO PERFORM THE STUDY</a:t>
            </a:r>
            <a:endParaRPr/>
          </a:p>
          <a:p>
            <a:pPr indent="-228600" lvl="0" marL="228600" rtl="0" algn="l">
              <a:lnSpc>
                <a:spcPct val="90000"/>
              </a:lnSpc>
              <a:spcBef>
                <a:spcPts val="1000"/>
              </a:spcBef>
              <a:spcAft>
                <a:spcPts val="0"/>
              </a:spcAft>
              <a:buClr>
                <a:srgbClr val="7F7F7F"/>
              </a:buClr>
              <a:buSzPts val="2000"/>
              <a:buChar char="•"/>
            </a:pPr>
            <a:r>
              <a:rPr lang="en-US"/>
              <a:t>BRIEFLY DESCRIBE THE PROCEDURES USED TO CONDUCT THE STUDY</a:t>
            </a:r>
            <a:endParaRPr/>
          </a:p>
          <a:p>
            <a:pPr indent="-228600" lvl="0" marL="228600" rtl="0" algn="l">
              <a:lnSpc>
                <a:spcPct val="90000"/>
              </a:lnSpc>
              <a:spcBef>
                <a:spcPts val="1000"/>
              </a:spcBef>
              <a:spcAft>
                <a:spcPts val="0"/>
              </a:spcAft>
              <a:buClr>
                <a:srgbClr val="7F7F7F"/>
              </a:buClr>
              <a:buSzPts val="2000"/>
              <a:buChar char="•"/>
            </a:pPr>
            <a:r>
              <a:rPr lang="en-US"/>
              <a:t>INCLUDE PICTURES, IF APPROPRIATE</a:t>
            </a:r>
            <a:endParaRPr/>
          </a:p>
          <a:p>
            <a:pPr indent="-228600" lvl="0" marL="228600" rtl="0" algn="l">
              <a:lnSpc>
                <a:spcPct val="90000"/>
              </a:lnSpc>
              <a:spcBef>
                <a:spcPts val="1000"/>
              </a:spcBef>
              <a:spcAft>
                <a:spcPts val="0"/>
              </a:spcAft>
              <a:buSzPts val="2000"/>
              <a:buFont typeface="Noto Sans Symbols"/>
              <a:buNone/>
            </a:pPr>
            <a:r>
              <a:t/>
            </a:r>
            <a:endParaRPr/>
          </a:p>
          <a:p>
            <a:pPr indent="-228600" lvl="0" marL="228600" rtl="0" algn="l">
              <a:lnSpc>
                <a:spcPct val="90000"/>
              </a:lnSpc>
              <a:spcBef>
                <a:spcPts val="1000"/>
              </a:spcBef>
              <a:spcAft>
                <a:spcPts val="0"/>
              </a:spcAft>
              <a:buSzPts val="2400"/>
              <a:buFont typeface="Noto Sans Symbols"/>
              <a:buNone/>
            </a:pPr>
            <a:r>
              <a:rPr i="1" lang="en-US" sz="2400">
                <a:solidFill>
                  <a:schemeClr val="dk2"/>
                </a:solidFill>
              </a:rPr>
              <a:t>NOTE:</a:t>
            </a:r>
            <a:r>
              <a:rPr i="1" lang="en-US" sz="2400"/>
              <a:t> YOU ARE ALREADY CONSIDERED THE EXPERT--THAT’S WHY THEY STOPPED AT YOUR POSTER. THERE IS NO NEED TO ELABORATE EXTENSIVELY ON THE METHODS UNLESS THIS IS A METHODS POSTER.</a:t>
            </a:r>
            <a:endParaRPr/>
          </a:p>
          <a:p>
            <a:pPr indent="-228600" lvl="0" marL="228600" rtl="0" algn="l">
              <a:lnSpc>
                <a:spcPct val="90000"/>
              </a:lnSpc>
              <a:spcBef>
                <a:spcPts val="1000"/>
              </a:spcBef>
              <a:spcAft>
                <a:spcPts val="0"/>
              </a:spcAft>
              <a:buSzPts val="2000"/>
              <a:buFont typeface="Noto Sans Symbols"/>
              <a:buNone/>
            </a:pPr>
            <a:r>
              <a:t/>
            </a:r>
            <a:endParaRPr i="1"/>
          </a:p>
        </p:txBody>
      </p:sp>
      <p:sp>
        <p:nvSpPr>
          <p:cNvPr id="415" name="Google Shape;415;p44"/>
          <p:cNvSpPr/>
          <p:nvPr/>
        </p:nvSpPr>
        <p:spPr>
          <a:xfrm>
            <a:off x="457200" y="304800"/>
            <a:ext cx="4419600" cy="10668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Materials</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&amp; Methods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0" name="Shape 420"/>
        <p:cNvGrpSpPr/>
        <p:nvPr/>
      </p:nvGrpSpPr>
      <p:grpSpPr>
        <a:xfrm>
          <a:off x="0" y="0"/>
          <a:ext cx="0" cy="0"/>
          <a:chOff x="0" y="0"/>
          <a:chExt cx="0" cy="0"/>
        </a:xfrm>
      </p:grpSpPr>
      <p:sp>
        <p:nvSpPr>
          <p:cNvPr id="421" name="Google Shape;421;p45"/>
          <p:cNvSpPr txBox="1"/>
          <p:nvPr>
            <p:ph idx="1" type="body"/>
          </p:nvPr>
        </p:nvSpPr>
        <p:spPr>
          <a:xfrm>
            <a:off x="1219200" y="2108200"/>
            <a:ext cx="7772400" cy="4521200"/>
          </a:xfrm>
          <a:prstGeom prst="rect">
            <a:avLst/>
          </a:prstGeom>
          <a:noFill/>
          <a:ln>
            <a:noFill/>
          </a:ln>
        </p:spPr>
        <p:txBody>
          <a:bodyPr anchorCtr="0" anchor="t" bIns="45700" lIns="91425" spcFirstLastPara="1" rIns="91425" wrap="square" tIns="45700">
            <a:normAutofit fontScale="92500" lnSpcReduction="20000"/>
          </a:bodyPr>
          <a:lstStyle/>
          <a:p>
            <a:pPr indent="-342906" lvl="0" marL="342906" rtl="0" algn="l">
              <a:lnSpc>
                <a:spcPct val="120000"/>
              </a:lnSpc>
              <a:spcBef>
                <a:spcPts val="0"/>
              </a:spcBef>
              <a:spcAft>
                <a:spcPts val="0"/>
              </a:spcAft>
              <a:buClr>
                <a:srgbClr val="DDEAFC"/>
              </a:buClr>
              <a:buSzPct val="100000"/>
              <a:buFont typeface="Noto Sans Symbols"/>
              <a:buNone/>
            </a:pPr>
            <a:r>
              <a:rPr lang="en-US" sz="2800"/>
              <a:t>THE RESULTS SECTION OF THE POSTER </a:t>
            </a:r>
            <a:endParaRPr/>
          </a:p>
          <a:p>
            <a:pPr indent="-342906" lvl="0" marL="342906" rtl="0" algn="l">
              <a:lnSpc>
                <a:spcPct val="120000"/>
              </a:lnSpc>
              <a:spcBef>
                <a:spcPts val="1000"/>
              </a:spcBef>
              <a:spcAft>
                <a:spcPts val="0"/>
              </a:spcAft>
              <a:buClr>
                <a:srgbClr val="7F7F7F"/>
              </a:buClr>
              <a:buSzPct val="100000"/>
              <a:buFont typeface="Noto Sans Symbols"/>
              <a:buChar char="►"/>
            </a:pPr>
            <a:r>
              <a:rPr lang="en-US" sz="2800"/>
              <a:t>SUMMARIZES THE DATA, THE MAJOR FINDINGS OF THE STUDY (WHETHER POSITIVE OR NEGATIVE)</a:t>
            </a:r>
            <a:endParaRPr/>
          </a:p>
          <a:p>
            <a:pPr indent="-342906" lvl="0" marL="342906" rtl="0" algn="l">
              <a:lnSpc>
                <a:spcPct val="120000"/>
              </a:lnSpc>
              <a:spcBef>
                <a:spcPts val="1000"/>
              </a:spcBef>
              <a:spcAft>
                <a:spcPts val="0"/>
              </a:spcAft>
              <a:buClr>
                <a:srgbClr val="7F7F7F"/>
              </a:buClr>
              <a:buSzPct val="100000"/>
              <a:buFont typeface="Noto Sans Symbols"/>
              <a:buChar char="►"/>
            </a:pPr>
            <a:r>
              <a:rPr lang="en-US" sz="2800"/>
              <a:t>IDENTIFIES WHAT THE RESEARCHER SEES, HEARS OR DETECTS</a:t>
            </a:r>
            <a:endParaRPr/>
          </a:p>
          <a:p>
            <a:pPr indent="-342906" lvl="0" marL="342906" rtl="0" algn="l">
              <a:lnSpc>
                <a:spcPct val="120000"/>
              </a:lnSpc>
              <a:spcBef>
                <a:spcPts val="1000"/>
              </a:spcBef>
              <a:spcAft>
                <a:spcPts val="0"/>
              </a:spcAft>
              <a:buClr>
                <a:srgbClr val="7F7F7F"/>
              </a:buClr>
              <a:buSzPct val="100000"/>
              <a:buFont typeface="Noto Sans Symbols"/>
              <a:buChar char="►"/>
            </a:pPr>
            <a:r>
              <a:rPr lang="en-US" sz="2800"/>
              <a:t>PROVIDES THE OBSERVATIONS </a:t>
            </a:r>
            <a:endParaRPr/>
          </a:p>
          <a:p>
            <a:pPr indent="-342906" lvl="0" marL="342906" rtl="0" algn="l">
              <a:lnSpc>
                <a:spcPct val="120000"/>
              </a:lnSpc>
              <a:spcBef>
                <a:spcPts val="1000"/>
              </a:spcBef>
              <a:spcAft>
                <a:spcPts val="0"/>
              </a:spcAft>
              <a:buClr>
                <a:srgbClr val="7F7F7F"/>
              </a:buClr>
              <a:buSzPct val="100000"/>
              <a:buFont typeface="Noto Sans Symbols"/>
              <a:buChar char="►"/>
            </a:pPr>
            <a:r>
              <a:rPr lang="en-US" sz="2800"/>
              <a:t>PROVIDES PROOF OF THE HYPOTHESIS</a:t>
            </a:r>
            <a:endParaRPr/>
          </a:p>
          <a:p>
            <a:pPr indent="-342906" lvl="0" marL="342906" rtl="0" algn="l">
              <a:lnSpc>
                <a:spcPct val="120000"/>
              </a:lnSpc>
              <a:spcBef>
                <a:spcPts val="1000"/>
              </a:spcBef>
              <a:spcAft>
                <a:spcPts val="0"/>
              </a:spcAft>
              <a:buClr>
                <a:srgbClr val="7F7F7F"/>
              </a:buClr>
              <a:buSzPct val="100000"/>
              <a:buFont typeface="Noto Sans Symbols"/>
              <a:buNone/>
            </a:pPr>
            <a:r>
              <a:rPr i="1" lang="en-US"/>
              <a:t>NOTE:  (RESULTS/CONCLUSIONS/IMPLICATIONS ARE ALL PART OF THE </a:t>
            </a:r>
            <a:endParaRPr/>
          </a:p>
          <a:p>
            <a:pPr indent="-342906" lvl="0" marL="342906" rtl="0" algn="l">
              <a:lnSpc>
                <a:spcPct val="120000"/>
              </a:lnSpc>
              <a:spcBef>
                <a:spcPts val="1000"/>
              </a:spcBef>
              <a:spcAft>
                <a:spcPts val="0"/>
              </a:spcAft>
              <a:buClr>
                <a:srgbClr val="DDEAFC"/>
              </a:buClr>
              <a:buSzPct val="100000"/>
              <a:buFont typeface="Noto Sans Symbols"/>
              <a:buNone/>
            </a:pPr>
            <a:r>
              <a:rPr i="1" lang="en-US"/>
              <a:t>“DISCUSSION” SECTION OF A TECHNICAL REPORT)</a:t>
            </a:r>
            <a:endParaRPr/>
          </a:p>
          <a:p>
            <a:pPr indent="-342906" lvl="0" marL="342906" rtl="0" algn="l">
              <a:lnSpc>
                <a:spcPct val="120000"/>
              </a:lnSpc>
              <a:spcBef>
                <a:spcPts val="1000"/>
              </a:spcBef>
              <a:spcAft>
                <a:spcPts val="0"/>
              </a:spcAft>
              <a:buClr>
                <a:srgbClr val="DDEAFC"/>
              </a:buClr>
              <a:buSzPct val="100000"/>
              <a:buFont typeface="Noto Sans Symbols"/>
              <a:buNone/>
            </a:pPr>
            <a:r>
              <a:t/>
            </a:r>
            <a:endParaRPr/>
          </a:p>
        </p:txBody>
      </p:sp>
      <p:sp>
        <p:nvSpPr>
          <p:cNvPr id="422" name="Google Shape;422;p45"/>
          <p:cNvSpPr/>
          <p:nvPr/>
        </p:nvSpPr>
        <p:spPr>
          <a:xfrm>
            <a:off x="762000" y="533400"/>
            <a:ext cx="4038600" cy="13716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Results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7" name="Shape 427"/>
        <p:cNvGrpSpPr/>
        <p:nvPr/>
      </p:nvGrpSpPr>
      <p:grpSpPr>
        <a:xfrm>
          <a:off x="0" y="0"/>
          <a:ext cx="0" cy="0"/>
          <a:chOff x="0" y="0"/>
          <a:chExt cx="0" cy="0"/>
        </a:xfrm>
      </p:grpSpPr>
      <p:sp>
        <p:nvSpPr>
          <p:cNvPr id="428" name="Google Shape;428;p46"/>
          <p:cNvSpPr txBox="1"/>
          <p:nvPr>
            <p:ph idx="1" type="body"/>
          </p:nvPr>
        </p:nvSpPr>
        <p:spPr>
          <a:xfrm>
            <a:off x="1143000" y="2133600"/>
            <a:ext cx="7391400" cy="4343400"/>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Clr>
                <a:srgbClr val="7F7F7F"/>
              </a:buClr>
              <a:buSzPct val="100000"/>
              <a:buChar char="•"/>
            </a:pPr>
            <a:r>
              <a:rPr lang="en-US" sz="2800"/>
              <a:t>THE CONCLUSIONS SECTION OF THE POSTER</a:t>
            </a:r>
            <a:endParaRPr/>
          </a:p>
          <a:p>
            <a:pPr indent="-228600" lvl="1" marL="685800" rtl="0" algn="l">
              <a:lnSpc>
                <a:spcPct val="120000"/>
              </a:lnSpc>
              <a:spcBef>
                <a:spcPts val="500"/>
              </a:spcBef>
              <a:spcAft>
                <a:spcPts val="0"/>
              </a:spcAft>
              <a:buClr>
                <a:srgbClr val="7F7F7F"/>
              </a:buClr>
              <a:buSzPct val="100000"/>
              <a:buChar char="•"/>
            </a:pPr>
            <a:r>
              <a:rPr lang="en-US" sz="2400"/>
              <a:t>EXPLAINS THE “SO-WHAT?” OF THE PROJECT (WHAT THE FINDINGS MEAN)</a:t>
            </a:r>
            <a:endParaRPr/>
          </a:p>
          <a:p>
            <a:pPr indent="-228600" lvl="1" marL="685800" rtl="0" algn="l">
              <a:lnSpc>
                <a:spcPct val="120000"/>
              </a:lnSpc>
              <a:spcBef>
                <a:spcPts val="500"/>
              </a:spcBef>
              <a:spcAft>
                <a:spcPts val="0"/>
              </a:spcAft>
              <a:buClr>
                <a:srgbClr val="7F7F7F"/>
              </a:buClr>
              <a:buSzPct val="100000"/>
              <a:buChar char="•"/>
            </a:pPr>
            <a:r>
              <a:rPr lang="en-US" sz="2400"/>
              <a:t>INCLUDES THE IMPLICATIONS OF THE RESEARCH, WHICH POINT TO THE  </a:t>
            </a:r>
            <a:endParaRPr/>
          </a:p>
          <a:p>
            <a:pPr indent="-228600" lvl="2" marL="1143000" rtl="0" algn="l">
              <a:lnSpc>
                <a:spcPct val="120000"/>
              </a:lnSpc>
              <a:spcBef>
                <a:spcPts val="500"/>
              </a:spcBef>
              <a:spcAft>
                <a:spcPts val="0"/>
              </a:spcAft>
              <a:buClr>
                <a:srgbClr val="7F7F7F"/>
              </a:buClr>
              <a:buSzPct val="100000"/>
              <a:buChar char="•"/>
            </a:pPr>
            <a:r>
              <a:rPr lang="en-US"/>
              <a:t>MEANING FOR FUTURE RESEARCH</a:t>
            </a:r>
            <a:endParaRPr/>
          </a:p>
          <a:p>
            <a:pPr indent="-228600" lvl="2" marL="1143000" rtl="0" algn="l">
              <a:lnSpc>
                <a:spcPct val="120000"/>
              </a:lnSpc>
              <a:spcBef>
                <a:spcPts val="500"/>
              </a:spcBef>
              <a:spcAft>
                <a:spcPts val="0"/>
              </a:spcAft>
              <a:buClr>
                <a:srgbClr val="7F7F7F"/>
              </a:buClr>
              <a:buSzPct val="100000"/>
              <a:buChar char="•"/>
            </a:pPr>
            <a:r>
              <a:rPr lang="en-US"/>
              <a:t>RECOMMENDATIONS FOR APPLYING RESULTS</a:t>
            </a:r>
            <a:endParaRPr/>
          </a:p>
          <a:p>
            <a:pPr indent="-228600" lvl="0" marL="228600" rtl="0" algn="l">
              <a:lnSpc>
                <a:spcPct val="120000"/>
              </a:lnSpc>
              <a:spcBef>
                <a:spcPts val="1000"/>
              </a:spcBef>
              <a:spcAft>
                <a:spcPts val="0"/>
              </a:spcAft>
              <a:buClr>
                <a:srgbClr val="7F7F7F"/>
              </a:buClr>
              <a:buSzPct val="100000"/>
              <a:buFont typeface="Noto Sans Symbols"/>
              <a:buNone/>
            </a:pPr>
            <a:r>
              <a:t/>
            </a:r>
            <a:endParaRPr i="1"/>
          </a:p>
          <a:p>
            <a:pPr indent="-228600" lvl="0" marL="228600" rtl="0" algn="l">
              <a:lnSpc>
                <a:spcPct val="120000"/>
              </a:lnSpc>
              <a:spcBef>
                <a:spcPts val="1000"/>
              </a:spcBef>
              <a:spcAft>
                <a:spcPts val="0"/>
              </a:spcAft>
              <a:buClr>
                <a:srgbClr val="7F7F7F"/>
              </a:buClr>
              <a:buSzPct val="100000"/>
              <a:buFont typeface="Noto Sans Symbols"/>
              <a:buNone/>
            </a:pPr>
            <a:r>
              <a:rPr i="1" lang="en-US"/>
              <a:t>NOTE:  (RESULTS/CONCLUSIONS/IMPLICATIONS ARE ALL PART OF THE </a:t>
            </a:r>
            <a:endParaRPr/>
          </a:p>
          <a:p>
            <a:pPr indent="-228600" lvl="0" marL="228600" rtl="0" algn="l">
              <a:lnSpc>
                <a:spcPct val="120000"/>
              </a:lnSpc>
              <a:spcBef>
                <a:spcPts val="1000"/>
              </a:spcBef>
              <a:spcAft>
                <a:spcPts val="0"/>
              </a:spcAft>
              <a:buSzPct val="100000"/>
              <a:buFont typeface="Noto Sans Symbols"/>
              <a:buNone/>
            </a:pPr>
            <a:r>
              <a:rPr i="1" lang="en-US"/>
              <a:t>“DISCUSSION” SECTION OF A TECHNICAL REPORT)</a:t>
            </a:r>
            <a:endParaRPr/>
          </a:p>
          <a:p>
            <a:pPr indent="-228600" lvl="0" marL="228600" rtl="0" algn="l">
              <a:lnSpc>
                <a:spcPct val="120000"/>
              </a:lnSpc>
              <a:spcBef>
                <a:spcPts val="1000"/>
              </a:spcBef>
              <a:spcAft>
                <a:spcPts val="0"/>
              </a:spcAft>
              <a:buSzPct val="100000"/>
              <a:buFont typeface="Noto Sans Symbols"/>
              <a:buNone/>
            </a:pPr>
            <a:r>
              <a:t/>
            </a:r>
            <a:endParaRPr sz="2400"/>
          </a:p>
          <a:p>
            <a:pPr indent="-87629" lvl="0" marL="228600" rtl="0" algn="l">
              <a:lnSpc>
                <a:spcPct val="120000"/>
              </a:lnSpc>
              <a:spcBef>
                <a:spcPts val="1000"/>
              </a:spcBef>
              <a:spcAft>
                <a:spcPts val="0"/>
              </a:spcAft>
              <a:buSzPct val="100000"/>
              <a:buNone/>
            </a:pPr>
            <a:r>
              <a:t/>
            </a:r>
            <a:endParaRPr sz="2400"/>
          </a:p>
        </p:txBody>
      </p:sp>
      <p:sp>
        <p:nvSpPr>
          <p:cNvPr id="429" name="Google Shape;429;p46"/>
          <p:cNvSpPr/>
          <p:nvPr/>
        </p:nvSpPr>
        <p:spPr>
          <a:xfrm>
            <a:off x="762000" y="304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Conclusions/</a:t>
            </a:r>
            <a:endParaRPr/>
          </a:p>
          <a:p>
            <a:pPr indent="0" lvl="0" marL="0" marR="0" rtl="0" algn="ctr">
              <a:lnSpc>
                <a:spcPct val="100000"/>
              </a:lnSpc>
              <a:spcBef>
                <a:spcPts val="0"/>
              </a:spcBef>
              <a:spcAft>
                <a:spcPts val="0"/>
              </a:spcAft>
              <a:buClr>
                <a:srgbClr val="F2F2F2"/>
              </a:buClr>
              <a:buSzPts val="2800"/>
              <a:buFont typeface="Arial"/>
              <a:buNone/>
            </a:pPr>
            <a:r>
              <a:rPr b="0" i="0" lang="en-US" sz="2800" u="none" cap="none" strike="noStrike">
                <a:solidFill>
                  <a:srgbClr val="F2F2F2"/>
                </a:solidFill>
                <a:latin typeface="Times New Roman"/>
                <a:ea typeface="Times New Roman"/>
                <a:cs typeface="Times New Roman"/>
                <a:sym typeface="Times New Roman"/>
              </a:rPr>
              <a:t>Implications</a:t>
            </a:r>
            <a:endParaRPr b="0" i="0" sz="2400" u="none" cap="none" strike="noStrike">
              <a:solidFill>
                <a:srgbClr val="F2F2F2"/>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4" name="Shape 434"/>
        <p:cNvGrpSpPr/>
        <p:nvPr/>
      </p:nvGrpSpPr>
      <p:grpSpPr>
        <a:xfrm>
          <a:off x="0" y="0"/>
          <a:ext cx="0" cy="0"/>
          <a:chOff x="0" y="0"/>
          <a:chExt cx="0" cy="0"/>
        </a:xfrm>
      </p:grpSpPr>
      <p:sp>
        <p:nvSpPr>
          <p:cNvPr id="435" name="Google Shape;435;p47"/>
          <p:cNvSpPr txBox="1"/>
          <p:nvPr>
            <p:ph idx="1" type="body"/>
          </p:nvPr>
        </p:nvSpPr>
        <p:spPr>
          <a:xfrm>
            <a:off x="2133600" y="0"/>
            <a:ext cx="7010400" cy="685800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400"/>
              <a:buFont typeface="Noto Sans Symbols"/>
              <a:buNone/>
            </a:pPr>
            <a:r>
              <a:t/>
            </a:r>
            <a:endParaRPr sz="2400"/>
          </a:p>
          <a:p>
            <a:pPr indent="-76200" lvl="0" marL="228600" rtl="0" algn="l">
              <a:lnSpc>
                <a:spcPct val="120000"/>
              </a:lnSpc>
              <a:spcBef>
                <a:spcPts val="1000"/>
              </a:spcBef>
              <a:spcAft>
                <a:spcPts val="0"/>
              </a:spcAft>
              <a:buSzPts val="2400"/>
              <a:buNone/>
            </a:pPr>
            <a:r>
              <a:t/>
            </a:r>
            <a:endParaRPr sz="2400"/>
          </a:p>
        </p:txBody>
      </p:sp>
      <p:sp>
        <p:nvSpPr>
          <p:cNvPr id="436" name="Google Shape;436;p47"/>
          <p:cNvSpPr/>
          <p:nvPr/>
        </p:nvSpPr>
        <p:spPr>
          <a:xfrm>
            <a:off x="228600" y="381000"/>
            <a:ext cx="1752600" cy="7620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Times New Roman"/>
                <a:ea typeface="Times New Roman"/>
                <a:cs typeface="Times New Roman"/>
                <a:sym typeface="Times New Roman"/>
              </a:rPr>
              <a:t>Audience</a:t>
            </a:r>
            <a:endParaRPr/>
          </a:p>
          <a:p>
            <a:pPr indent="0" lvl="0" marL="0" marR="0" rtl="0" algn="ctr">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Times New Roman"/>
                <a:ea typeface="Times New Roman"/>
                <a:cs typeface="Times New Roman"/>
                <a:sym typeface="Times New Roman"/>
              </a:rPr>
              <a:t>Critique Form</a:t>
            </a:r>
            <a:endParaRPr b="0" i="0" sz="2000" u="none" cap="none" strike="noStrike">
              <a:solidFill>
                <a:srgbClr val="F2F2F2"/>
              </a:solidFill>
              <a:latin typeface="Times New Roman"/>
              <a:ea typeface="Times New Roman"/>
              <a:cs typeface="Times New Roman"/>
              <a:sym typeface="Times New Roman"/>
            </a:endParaRPr>
          </a:p>
        </p:txBody>
      </p:sp>
      <p:pic>
        <p:nvPicPr>
          <p:cNvPr id="437" name="Google Shape;437;p47"/>
          <p:cNvPicPr preferRelativeResize="0"/>
          <p:nvPr/>
        </p:nvPicPr>
        <p:blipFill rotWithShape="1">
          <a:blip r:embed="rId3">
            <a:alphaModFix/>
          </a:blip>
          <a:srcRect b="0" l="0" r="0" t="0"/>
          <a:stretch/>
        </p:blipFill>
        <p:spPr>
          <a:xfrm>
            <a:off x="2117725" y="147638"/>
            <a:ext cx="6981825" cy="6538912"/>
          </a:xfrm>
          <a:prstGeom prst="rect">
            <a:avLst/>
          </a:prstGeom>
          <a:noFill/>
          <a:ln>
            <a:noFill/>
          </a:ln>
        </p:spPr>
      </p:pic>
      <p:sp>
        <p:nvSpPr>
          <p:cNvPr id="438" name="Google Shape;438;p47"/>
          <p:cNvSpPr txBox="1"/>
          <p:nvPr/>
        </p:nvSpPr>
        <p:spPr>
          <a:xfrm>
            <a:off x="152400" y="1524000"/>
            <a:ext cx="1905000" cy="2800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mo"/>
                <a:ea typeface="Arimo"/>
                <a:cs typeface="Arimo"/>
                <a:sym typeface="Arimo"/>
              </a:rPr>
              <a:t>Study these expectations; focus not only on the visual aspect but also on the oral presentation of your poster, also.  Know your research –become the expert!!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8"/>
          <p:cNvSpPr txBox="1"/>
          <p:nvPr>
            <p:ph type="title"/>
          </p:nvPr>
        </p:nvSpPr>
        <p:spPr>
          <a:xfrm>
            <a:off x="1143000" y="1028700"/>
            <a:ext cx="7620000" cy="1143000"/>
          </a:xfrm>
          <a:prstGeom prst="rect">
            <a:avLst/>
          </a:prstGeom>
          <a:noFill/>
          <a:ln>
            <a:noFill/>
          </a:ln>
        </p:spPr>
        <p:txBody>
          <a:bodyPr anchorCtr="0" anchor="ctr" bIns="46025" lIns="92075" spcFirstLastPara="1" rIns="92075" wrap="square" tIns="46025">
            <a:normAutofit/>
          </a:bodyPr>
          <a:lstStyle/>
          <a:p>
            <a:pPr indent="0" lvl="0" marL="0" rtl="0" algn="ctr">
              <a:lnSpc>
                <a:spcPct val="90000"/>
              </a:lnSpc>
              <a:spcBef>
                <a:spcPts val="0"/>
              </a:spcBef>
              <a:spcAft>
                <a:spcPts val="0"/>
              </a:spcAft>
              <a:buNone/>
            </a:pPr>
            <a:r>
              <a:rPr lang="en-US"/>
              <a:t>RULES TO REMEMBER</a:t>
            </a:r>
            <a:endParaRPr/>
          </a:p>
        </p:txBody>
      </p:sp>
      <p:sp>
        <p:nvSpPr>
          <p:cNvPr id="445" name="Google Shape;445;p48"/>
          <p:cNvSpPr txBox="1"/>
          <p:nvPr>
            <p:ph idx="1" type="body"/>
          </p:nvPr>
        </p:nvSpPr>
        <p:spPr>
          <a:xfrm>
            <a:off x="1219200" y="2044700"/>
            <a:ext cx="6513513" cy="3886200"/>
          </a:xfrm>
          <a:prstGeom prst="rect">
            <a:avLst/>
          </a:prstGeom>
          <a:noFill/>
          <a:ln>
            <a:noFill/>
          </a:ln>
        </p:spPr>
        <p:txBody>
          <a:bodyPr anchorCtr="0" anchor="t" bIns="46025" lIns="92075" spcFirstLastPara="1" rIns="92075" wrap="square" tIns="46025">
            <a:normAutofit fontScale="92500" lnSpcReduction="20000"/>
          </a:bodyPr>
          <a:lstStyle/>
          <a:p>
            <a:pPr indent="-342906" lvl="0" marL="342906" rtl="0" algn="l">
              <a:lnSpc>
                <a:spcPct val="120000"/>
              </a:lnSpc>
              <a:spcBef>
                <a:spcPts val="0"/>
              </a:spcBef>
              <a:spcAft>
                <a:spcPts val="0"/>
              </a:spcAft>
              <a:buClr>
                <a:srgbClr val="595959"/>
              </a:buClr>
              <a:buSzPct val="100000"/>
              <a:buFont typeface="Noto Sans Symbols"/>
              <a:buChar char="►"/>
            </a:pPr>
            <a:r>
              <a:rPr lang="en-US" sz="2800"/>
              <a:t>RULE #1 — THESE ARE GUIDELINES</a:t>
            </a:r>
            <a:endParaRPr/>
          </a:p>
          <a:p>
            <a:pPr indent="-285755" lvl="1" marL="742962" rtl="0" algn="l">
              <a:lnSpc>
                <a:spcPct val="120000"/>
              </a:lnSpc>
              <a:spcBef>
                <a:spcPts val="500"/>
              </a:spcBef>
              <a:spcAft>
                <a:spcPts val="0"/>
              </a:spcAft>
              <a:buClr>
                <a:srgbClr val="595959"/>
              </a:buClr>
              <a:buSzPct val="100000"/>
              <a:buFont typeface="Noto Sans Symbols"/>
              <a:buChar char="►"/>
            </a:pPr>
            <a:r>
              <a:rPr lang="en-US" sz="2400"/>
              <a:t>ADJUST TO THE STANDARDS OF YOUR DISCIPLINE</a:t>
            </a:r>
            <a:endParaRPr/>
          </a:p>
          <a:p>
            <a:pPr indent="-285755" lvl="1" marL="742962" rtl="0" algn="l">
              <a:lnSpc>
                <a:spcPct val="120000"/>
              </a:lnSpc>
              <a:spcBef>
                <a:spcPts val="500"/>
              </a:spcBef>
              <a:spcAft>
                <a:spcPts val="0"/>
              </a:spcAft>
              <a:buClr>
                <a:srgbClr val="595959"/>
              </a:buClr>
              <a:buSzPct val="100000"/>
              <a:buFont typeface="Noto Sans Symbols"/>
              <a:buChar char="►"/>
            </a:pPr>
            <a:r>
              <a:rPr lang="en-US" sz="2400"/>
              <a:t>YOUR MENTOR HAS THE FINAL SAY</a:t>
            </a:r>
            <a:endParaRPr/>
          </a:p>
          <a:p>
            <a:pPr indent="-342906" lvl="0" marL="342906" rtl="0" algn="l">
              <a:lnSpc>
                <a:spcPct val="120000"/>
              </a:lnSpc>
              <a:spcBef>
                <a:spcPts val="1000"/>
              </a:spcBef>
              <a:spcAft>
                <a:spcPts val="0"/>
              </a:spcAft>
              <a:buClr>
                <a:srgbClr val="595959"/>
              </a:buClr>
              <a:buSzPct val="100000"/>
              <a:buFont typeface="Noto Sans Symbols"/>
              <a:buChar char="►"/>
            </a:pPr>
            <a:r>
              <a:rPr lang="en-US" sz="2800"/>
              <a:t>THE REST OF THE RULES</a:t>
            </a:r>
            <a:endParaRPr/>
          </a:p>
          <a:p>
            <a:pPr indent="-285755" lvl="1" marL="742962" rtl="0" algn="l">
              <a:lnSpc>
                <a:spcPct val="120000"/>
              </a:lnSpc>
              <a:spcBef>
                <a:spcPts val="500"/>
              </a:spcBef>
              <a:spcAft>
                <a:spcPts val="0"/>
              </a:spcAft>
              <a:buClr>
                <a:srgbClr val="595959"/>
              </a:buClr>
              <a:buSzPct val="100000"/>
              <a:buFont typeface="Noto Sans Symbols"/>
              <a:buChar char="►"/>
            </a:pPr>
            <a:r>
              <a:rPr lang="en-US" sz="2400"/>
              <a:t>KNOW YOUR AUDIENCE/PURPOSE/MATERIAL</a:t>
            </a:r>
            <a:endParaRPr/>
          </a:p>
          <a:p>
            <a:pPr indent="-285755" lvl="1" marL="742962" rtl="0" algn="l">
              <a:lnSpc>
                <a:spcPct val="120000"/>
              </a:lnSpc>
              <a:spcBef>
                <a:spcPts val="500"/>
              </a:spcBef>
              <a:spcAft>
                <a:spcPts val="0"/>
              </a:spcAft>
              <a:buClr>
                <a:srgbClr val="595959"/>
              </a:buClr>
              <a:buSzPct val="100000"/>
              <a:buFont typeface="Noto Sans Symbols"/>
              <a:buChar char="►"/>
            </a:pPr>
            <a:r>
              <a:rPr lang="en-US" sz="2400"/>
              <a:t>ANTICIPATE QUESTIONS AND PROBLEMS</a:t>
            </a:r>
            <a:endParaRPr/>
          </a:p>
          <a:p>
            <a:pPr indent="-285755" lvl="1" marL="742962" rtl="0" algn="l">
              <a:lnSpc>
                <a:spcPct val="120000"/>
              </a:lnSpc>
              <a:spcBef>
                <a:spcPts val="500"/>
              </a:spcBef>
              <a:spcAft>
                <a:spcPts val="0"/>
              </a:spcAft>
              <a:buClr>
                <a:srgbClr val="595959"/>
              </a:buClr>
              <a:buSzPct val="100000"/>
              <a:buFont typeface="Noto Sans Symbols"/>
              <a:buChar char="►"/>
            </a:pPr>
            <a:r>
              <a:rPr lang="en-US" sz="2400"/>
              <a:t>MAXIMIZE EYE CONTACT</a:t>
            </a:r>
            <a:endParaRPr/>
          </a:p>
          <a:p>
            <a:pPr indent="-285755" lvl="1" marL="742962" rtl="0" algn="l">
              <a:lnSpc>
                <a:spcPct val="120000"/>
              </a:lnSpc>
              <a:spcBef>
                <a:spcPts val="500"/>
              </a:spcBef>
              <a:spcAft>
                <a:spcPts val="0"/>
              </a:spcAft>
              <a:buClr>
                <a:srgbClr val="595959"/>
              </a:buClr>
              <a:buSzPct val="100000"/>
              <a:buFont typeface="Noto Sans Symbols"/>
              <a:buChar char="►"/>
            </a:pPr>
            <a:r>
              <a:rPr lang="en-US" sz="2400"/>
              <a:t>SMILE, AND SAY THANK YOU FOR STOPPING</a:t>
            </a:r>
            <a:endParaRPr/>
          </a:p>
        </p:txBody>
      </p:sp>
      <p:sp>
        <p:nvSpPr>
          <p:cNvPr id="446" name="Google Shape;446;p48"/>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1143000" y="1149350"/>
            <a:ext cx="7696200" cy="914400"/>
          </a:xfrm>
          <a:prstGeom prst="rect">
            <a:avLst/>
          </a:prstGeom>
          <a:noFill/>
          <a:ln>
            <a:noFill/>
          </a:ln>
        </p:spPr>
        <p:txBody>
          <a:bodyPr anchorCtr="0" anchor="ctr" bIns="46025" lIns="92075" spcFirstLastPara="1" rIns="92075" wrap="square" tIns="46025">
            <a:normAutofit/>
          </a:bodyPr>
          <a:lstStyle/>
          <a:p>
            <a:pPr indent="0" lvl="0" marL="0" rtl="0" algn="ctr">
              <a:lnSpc>
                <a:spcPct val="90000"/>
              </a:lnSpc>
              <a:spcBef>
                <a:spcPts val="0"/>
              </a:spcBef>
              <a:spcAft>
                <a:spcPts val="0"/>
              </a:spcAft>
              <a:buNone/>
            </a:pPr>
            <a:r>
              <a:rPr lang="en-US"/>
              <a:t>PRESENTATION OVERVIEW</a:t>
            </a:r>
            <a:endParaRPr/>
          </a:p>
        </p:txBody>
      </p:sp>
      <p:sp>
        <p:nvSpPr>
          <p:cNvPr id="182" name="Google Shape;182;p22"/>
          <p:cNvSpPr txBox="1"/>
          <p:nvPr>
            <p:ph idx="1" type="body"/>
          </p:nvPr>
        </p:nvSpPr>
        <p:spPr>
          <a:xfrm>
            <a:off x="1371600" y="2057400"/>
            <a:ext cx="5181600" cy="3200400"/>
          </a:xfrm>
          <a:prstGeom prst="rect">
            <a:avLst/>
          </a:prstGeom>
          <a:noFill/>
          <a:ln>
            <a:noFill/>
          </a:ln>
        </p:spPr>
        <p:txBody>
          <a:bodyPr anchorCtr="0" anchor="t" bIns="46025" lIns="92075" spcFirstLastPara="1" rIns="92075" wrap="square" tIns="46025">
            <a:normAutofit fontScale="85000" lnSpcReduction="20000"/>
          </a:bodyPr>
          <a:lstStyle/>
          <a:p>
            <a:pPr indent="0" lvl="0" marL="0" rtl="0" algn="l">
              <a:lnSpc>
                <a:spcPct val="120000"/>
              </a:lnSpc>
              <a:spcBef>
                <a:spcPts val="0"/>
              </a:spcBef>
              <a:spcAft>
                <a:spcPts val="0"/>
              </a:spcAft>
              <a:buClr>
                <a:srgbClr val="498DF1"/>
              </a:buClr>
              <a:buSzPct val="100000"/>
              <a:buFont typeface="Arial"/>
              <a:buNone/>
            </a:pPr>
            <a:r>
              <a:rPr lang="en-US"/>
              <a:t>USING </a:t>
            </a:r>
            <a:r>
              <a:rPr b="1" lang="en-US" u="sng"/>
              <a:t>IMRAD</a:t>
            </a:r>
            <a:r>
              <a:rPr lang="en-US"/>
              <a:t> METHOD YOU WILL BE:</a:t>
            </a:r>
            <a:endParaRPr/>
          </a:p>
          <a:p>
            <a:pPr indent="-234956" lvl="0" marL="342906" rtl="0" algn="l">
              <a:lnSpc>
                <a:spcPct val="120000"/>
              </a:lnSpc>
              <a:spcBef>
                <a:spcPts val="1000"/>
              </a:spcBef>
              <a:spcAft>
                <a:spcPts val="0"/>
              </a:spcAft>
              <a:buClr>
                <a:srgbClr val="498DF1"/>
              </a:buClr>
              <a:buSzPct val="100000"/>
              <a:buFont typeface="Noto Sans Symbols"/>
              <a:buNone/>
            </a:pPr>
            <a:r>
              <a:t/>
            </a:r>
            <a:endParaRPr/>
          </a:p>
          <a:p>
            <a:pPr indent="-342906" lvl="1" marL="800106" rtl="0" algn="l">
              <a:lnSpc>
                <a:spcPct val="120000"/>
              </a:lnSpc>
              <a:spcBef>
                <a:spcPts val="500"/>
              </a:spcBef>
              <a:spcAft>
                <a:spcPts val="0"/>
              </a:spcAft>
              <a:buClr>
                <a:srgbClr val="498DF1"/>
              </a:buClr>
              <a:buSzPct val="100000"/>
              <a:buFont typeface="Noto Sans Symbols"/>
              <a:buChar char="►"/>
            </a:pPr>
            <a:r>
              <a:rPr lang="en-US"/>
              <a:t>PLANNING</a:t>
            </a:r>
            <a:endParaRPr/>
          </a:p>
          <a:p>
            <a:pPr indent="0" lvl="1" marL="457200" rtl="0" algn="l">
              <a:lnSpc>
                <a:spcPct val="120000"/>
              </a:lnSpc>
              <a:spcBef>
                <a:spcPts val="500"/>
              </a:spcBef>
              <a:spcAft>
                <a:spcPts val="0"/>
              </a:spcAft>
              <a:buClr>
                <a:srgbClr val="DDEAFC"/>
              </a:buClr>
              <a:buSzPct val="100000"/>
              <a:buFont typeface="Arial"/>
              <a:buNone/>
            </a:pPr>
            <a:r>
              <a:t/>
            </a:r>
            <a:endParaRPr/>
          </a:p>
          <a:p>
            <a:pPr indent="-342906" lvl="1" marL="800106" rtl="0" algn="l">
              <a:lnSpc>
                <a:spcPct val="120000"/>
              </a:lnSpc>
              <a:spcBef>
                <a:spcPts val="500"/>
              </a:spcBef>
              <a:spcAft>
                <a:spcPts val="0"/>
              </a:spcAft>
              <a:buClr>
                <a:srgbClr val="498DF1"/>
              </a:buClr>
              <a:buSzPct val="100000"/>
              <a:buFont typeface="Noto Sans Symbols"/>
              <a:buChar char="►"/>
            </a:pPr>
            <a:r>
              <a:rPr lang="en-US"/>
              <a:t>DESIGNING</a:t>
            </a:r>
            <a:endParaRPr/>
          </a:p>
          <a:p>
            <a:pPr indent="-245750" lvl="1" marL="800106" rtl="0" algn="l">
              <a:lnSpc>
                <a:spcPct val="120000"/>
              </a:lnSpc>
              <a:spcBef>
                <a:spcPts val="500"/>
              </a:spcBef>
              <a:spcAft>
                <a:spcPts val="0"/>
              </a:spcAft>
              <a:buClr>
                <a:srgbClr val="DDEAFC"/>
              </a:buClr>
              <a:buSzPct val="100000"/>
              <a:buFont typeface="Noto Sans Symbols"/>
              <a:buNone/>
            </a:pPr>
            <a:r>
              <a:t/>
            </a:r>
            <a:endParaRPr/>
          </a:p>
          <a:p>
            <a:pPr indent="-342906" lvl="1" marL="800106" rtl="0" algn="l">
              <a:lnSpc>
                <a:spcPct val="120000"/>
              </a:lnSpc>
              <a:spcBef>
                <a:spcPts val="500"/>
              </a:spcBef>
              <a:spcAft>
                <a:spcPts val="0"/>
              </a:spcAft>
              <a:buClr>
                <a:srgbClr val="498DF1"/>
              </a:buClr>
              <a:buSzPct val="100000"/>
              <a:buFont typeface="Noto Sans Symbols"/>
              <a:buChar char="►"/>
            </a:pPr>
            <a:r>
              <a:rPr lang="en-US"/>
              <a:t>CREATING</a:t>
            </a:r>
            <a:endParaRPr/>
          </a:p>
          <a:p>
            <a:pPr indent="-245750" lvl="1" marL="800106" rtl="0" algn="l">
              <a:lnSpc>
                <a:spcPct val="120000"/>
              </a:lnSpc>
              <a:spcBef>
                <a:spcPts val="500"/>
              </a:spcBef>
              <a:spcAft>
                <a:spcPts val="0"/>
              </a:spcAft>
              <a:buClr>
                <a:srgbClr val="DDEAFC"/>
              </a:buClr>
              <a:buSzPct val="100000"/>
              <a:buFont typeface="Noto Sans Symbols"/>
              <a:buNone/>
            </a:pPr>
            <a:r>
              <a:t/>
            </a:r>
            <a:endParaRPr/>
          </a:p>
          <a:p>
            <a:pPr indent="-342906" lvl="1" marL="800106" rtl="0" algn="l">
              <a:lnSpc>
                <a:spcPct val="120000"/>
              </a:lnSpc>
              <a:spcBef>
                <a:spcPts val="500"/>
              </a:spcBef>
              <a:spcAft>
                <a:spcPts val="0"/>
              </a:spcAft>
              <a:buClr>
                <a:srgbClr val="498DF1"/>
              </a:buClr>
              <a:buSzPct val="100000"/>
              <a:buFont typeface="Noto Sans Symbols"/>
              <a:buChar char="►"/>
            </a:pPr>
            <a:r>
              <a:rPr lang="en-US"/>
              <a:t>PRESENTING YOUR </a:t>
            </a:r>
            <a:endParaRPr/>
          </a:p>
          <a:p>
            <a:pPr indent="-342906" lvl="1" marL="800106" rtl="0" algn="l">
              <a:lnSpc>
                <a:spcPct val="120000"/>
              </a:lnSpc>
              <a:spcBef>
                <a:spcPts val="500"/>
              </a:spcBef>
              <a:spcAft>
                <a:spcPts val="0"/>
              </a:spcAft>
              <a:buClr>
                <a:srgbClr val="DDEAFC"/>
              </a:buClr>
              <a:buSzPct val="100000"/>
              <a:buFont typeface="Arial"/>
              <a:buNone/>
            </a:pPr>
            <a:r>
              <a:rPr lang="en-US"/>
              <a:t>	POSTER</a:t>
            </a:r>
            <a:endParaRPr/>
          </a:p>
          <a:p>
            <a:pPr indent="-234956" lvl="0" marL="342906" rtl="0" algn="l">
              <a:lnSpc>
                <a:spcPct val="120000"/>
              </a:lnSpc>
              <a:spcBef>
                <a:spcPts val="1000"/>
              </a:spcBef>
              <a:spcAft>
                <a:spcPts val="0"/>
              </a:spcAft>
              <a:buClr>
                <a:srgbClr val="DDEAFC"/>
              </a:buClr>
              <a:buSzPct val="100000"/>
              <a:buFont typeface="Noto Sans Symbols"/>
              <a:buNone/>
            </a:pPr>
            <a:r>
              <a:t/>
            </a:r>
            <a:endParaRPr/>
          </a:p>
        </p:txBody>
      </p:sp>
      <p:sp>
        <p:nvSpPr>
          <p:cNvPr id="183" name="Google Shape;183;p22"/>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pic>
        <p:nvPicPr>
          <p:cNvPr descr="Poster presenters.JPG" id="184" name="Google Shape;184;p22"/>
          <p:cNvPicPr preferRelativeResize="0"/>
          <p:nvPr/>
        </p:nvPicPr>
        <p:blipFill rotWithShape="1">
          <a:blip r:embed="rId3">
            <a:alphaModFix/>
          </a:blip>
          <a:srcRect b="0" l="0" r="0" t="0"/>
          <a:stretch/>
        </p:blipFill>
        <p:spPr>
          <a:xfrm>
            <a:off x="5105400" y="2927350"/>
            <a:ext cx="3595688" cy="2406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9"/>
          <p:cNvSpPr txBox="1"/>
          <p:nvPr>
            <p:ph type="title"/>
          </p:nvPr>
        </p:nvSpPr>
        <p:spPr>
          <a:xfrm>
            <a:off x="1150938" y="838200"/>
            <a:ext cx="7793037"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a:t>BIBLIOGRAPHY</a:t>
            </a:r>
            <a:endParaRPr/>
          </a:p>
        </p:txBody>
      </p:sp>
      <p:sp>
        <p:nvSpPr>
          <p:cNvPr id="453" name="Google Shape;453;p49"/>
          <p:cNvSpPr txBox="1"/>
          <p:nvPr>
            <p:ph idx="1" type="body"/>
          </p:nvPr>
        </p:nvSpPr>
        <p:spPr>
          <a:xfrm>
            <a:off x="1182688" y="2055813"/>
            <a:ext cx="7732712" cy="411638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Char char="•"/>
            </a:pPr>
            <a:r>
              <a:rPr lang="en-US" sz="2400"/>
              <a:t>DAY, ROBERT, “HOW TO WRITE AND PUBLISH A SCIENTIFIC PAPER,” 5TH ED., ORXY PRESS, 1998</a:t>
            </a:r>
            <a:endParaRPr/>
          </a:p>
          <a:p>
            <a:pPr indent="-228600" lvl="0" marL="228600" rtl="0" algn="l">
              <a:lnSpc>
                <a:spcPct val="90000"/>
              </a:lnSpc>
              <a:spcBef>
                <a:spcPts val="1000"/>
              </a:spcBef>
              <a:spcAft>
                <a:spcPts val="0"/>
              </a:spcAft>
              <a:buClr>
                <a:srgbClr val="595959"/>
              </a:buClr>
              <a:buSzPts val="2400"/>
              <a:buChar char="•"/>
            </a:pPr>
            <a:r>
              <a:rPr lang="en-US" sz="2400"/>
              <a:t>LUCES, KAREN, M.A., NEW MEXICO ALLIANCE FOR MINORITY PARTICIPATION, “ORAL AND POSTER RESEARCH PRESENTATIONS: STRATEGIES FOR SUCCESS” 2000-2006</a:t>
            </a:r>
            <a:endParaRPr/>
          </a:p>
          <a:p>
            <a:pPr indent="-228600" lvl="0" marL="228600" rtl="0" algn="l">
              <a:lnSpc>
                <a:spcPct val="90000"/>
              </a:lnSpc>
              <a:spcBef>
                <a:spcPts val="1000"/>
              </a:spcBef>
              <a:spcAft>
                <a:spcPts val="0"/>
              </a:spcAft>
              <a:buClr>
                <a:srgbClr val="595959"/>
              </a:buClr>
              <a:buSzPts val="2400"/>
              <a:buChar char="•"/>
            </a:pPr>
            <a:r>
              <a:rPr lang="en-US" sz="2400"/>
              <a:t>MEXAL, JOHN, PH.D., NMSU. DEPT. HEAD, AGRONOMY AND HORTICULTURE, TITLE V WORKSHOP “AVOIDING AWFUL POSTERS” JUNE 2005</a:t>
            </a:r>
            <a:endParaRPr/>
          </a:p>
          <a:p>
            <a:pPr indent="-228600" lvl="0" marL="228600" rtl="0" algn="l">
              <a:lnSpc>
                <a:spcPct val="90000"/>
              </a:lnSpc>
              <a:spcBef>
                <a:spcPts val="1000"/>
              </a:spcBef>
              <a:spcAft>
                <a:spcPts val="0"/>
              </a:spcAft>
              <a:buClr>
                <a:srgbClr val="595959"/>
              </a:buClr>
              <a:buSzPts val="2400"/>
              <a:buFont typeface="Noto Sans Symbols"/>
              <a:buNone/>
            </a:pPr>
            <a:r>
              <a:rPr lang="en-US" sz="2400"/>
              <a:t> </a:t>
            </a:r>
            <a:endParaRPr/>
          </a:p>
        </p:txBody>
      </p:sp>
      <p:sp>
        <p:nvSpPr>
          <p:cNvPr id="454" name="Google Shape;454;p49"/>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0"/>
          <p:cNvSpPr txBox="1"/>
          <p:nvPr>
            <p:ph type="title"/>
          </p:nvPr>
        </p:nvSpPr>
        <p:spPr>
          <a:xfrm>
            <a:off x="1150938" y="838200"/>
            <a:ext cx="7793037"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a:t>ACKNOWLEDGEMENTS</a:t>
            </a:r>
            <a:endParaRPr/>
          </a:p>
        </p:txBody>
      </p:sp>
      <p:sp>
        <p:nvSpPr>
          <p:cNvPr id="461" name="Google Shape;461;p50"/>
          <p:cNvSpPr txBox="1"/>
          <p:nvPr>
            <p:ph idx="1" type="body"/>
          </p:nvPr>
        </p:nvSpPr>
        <p:spPr>
          <a:xfrm>
            <a:off x="1143000" y="2133600"/>
            <a:ext cx="6324600" cy="243840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800"/>
              <a:buChar char="•"/>
            </a:pPr>
            <a:r>
              <a:rPr lang="en-US" sz="2800"/>
              <a:t>NEW MEXICO ALLIANCE FOR MINORITY PARTICIPATION STAFF</a:t>
            </a:r>
            <a:endParaRPr/>
          </a:p>
          <a:p>
            <a:pPr indent="-228600" lvl="0" marL="228600" rtl="0" algn="l">
              <a:lnSpc>
                <a:spcPct val="120000"/>
              </a:lnSpc>
              <a:spcBef>
                <a:spcPts val="1000"/>
              </a:spcBef>
              <a:spcAft>
                <a:spcPts val="0"/>
              </a:spcAft>
              <a:buSzPts val="2800"/>
              <a:buChar char="•"/>
            </a:pPr>
            <a:r>
              <a:rPr lang="en-US" sz="2800"/>
              <a:t>NATIONAL SCIENCE FOUNDATION </a:t>
            </a:r>
            <a:endParaRPr/>
          </a:p>
          <a:p>
            <a:pPr indent="-228600" lvl="0" marL="228600" rtl="0" algn="l">
              <a:lnSpc>
                <a:spcPct val="120000"/>
              </a:lnSpc>
              <a:spcBef>
                <a:spcPts val="1000"/>
              </a:spcBef>
              <a:spcAft>
                <a:spcPts val="0"/>
              </a:spcAft>
              <a:buSzPts val="2400"/>
              <a:buFont typeface="Noto Sans Symbols"/>
              <a:buNone/>
            </a:pPr>
            <a:r>
              <a:t/>
            </a:r>
            <a:endParaRPr sz="2400"/>
          </a:p>
        </p:txBody>
      </p:sp>
      <p:sp>
        <p:nvSpPr>
          <p:cNvPr id="462" name="Google Shape;462;p50"/>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1"/>
          <p:cNvSpPr/>
          <p:nvPr/>
        </p:nvSpPr>
        <p:spPr>
          <a:xfrm>
            <a:off x="533400" y="1676400"/>
            <a:ext cx="2209800" cy="1295400"/>
          </a:xfrm>
          <a:prstGeom prst="rect">
            <a:avLst/>
          </a:prstGeom>
          <a:solidFill>
            <a:srgbClr val="FF33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Abstract </a:t>
            </a:r>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Introduction</a:t>
            </a:r>
            <a:endParaRPr b="0" i="0" sz="2400" u="none" cap="none" strike="noStrike">
              <a:solidFill>
                <a:schemeClr val="dk1"/>
              </a:solidFill>
              <a:latin typeface="Times New Roman"/>
              <a:ea typeface="Times New Roman"/>
              <a:cs typeface="Times New Roman"/>
              <a:sym typeface="Times New Roman"/>
            </a:endParaRPr>
          </a:p>
        </p:txBody>
      </p:sp>
      <p:sp>
        <p:nvSpPr>
          <p:cNvPr id="469" name="Google Shape;469;p51"/>
          <p:cNvSpPr/>
          <p:nvPr/>
        </p:nvSpPr>
        <p:spPr>
          <a:xfrm>
            <a:off x="533400" y="3352800"/>
            <a:ext cx="2209800" cy="12954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2800"/>
              <a:buFont typeface="Arial"/>
              <a:buNone/>
            </a:pPr>
            <a:r>
              <a:rPr b="0" i="0" lang="en-US" sz="2800" u="none" cap="none" strike="noStrike">
                <a:solidFill>
                  <a:schemeClr val="lt2"/>
                </a:solidFill>
                <a:latin typeface="Times New Roman"/>
                <a:ea typeface="Times New Roman"/>
                <a:cs typeface="Times New Roman"/>
                <a:sym typeface="Times New Roman"/>
              </a:rPr>
              <a:t>Hypothesis</a:t>
            </a:r>
            <a:endParaRPr/>
          </a:p>
          <a:p>
            <a:pPr indent="0" lvl="0" marL="0" marR="0" rtl="0" algn="ctr">
              <a:lnSpc>
                <a:spcPct val="100000"/>
              </a:lnSpc>
              <a:spcBef>
                <a:spcPts val="0"/>
              </a:spcBef>
              <a:spcAft>
                <a:spcPts val="0"/>
              </a:spcAft>
              <a:buClr>
                <a:schemeClr val="lt2"/>
              </a:buClr>
              <a:buSzPts val="2800"/>
              <a:buFont typeface="Arial"/>
              <a:buNone/>
            </a:pPr>
            <a:r>
              <a:rPr b="0" i="0" lang="en-US" sz="2800" u="none" cap="none" strike="noStrike">
                <a:solidFill>
                  <a:schemeClr val="lt2"/>
                </a:solidFill>
                <a:latin typeface="Times New Roman"/>
                <a:ea typeface="Times New Roman"/>
                <a:cs typeface="Times New Roman"/>
                <a:sym typeface="Times New Roman"/>
              </a:rPr>
              <a:t>Objectives</a:t>
            </a:r>
            <a:endParaRPr b="0" i="0" sz="2400" u="none" cap="none" strike="noStrike">
              <a:solidFill>
                <a:schemeClr val="dk1"/>
              </a:solidFill>
              <a:latin typeface="Times New Roman"/>
              <a:ea typeface="Times New Roman"/>
              <a:cs typeface="Times New Roman"/>
              <a:sym typeface="Times New Roman"/>
            </a:endParaRPr>
          </a:p>
        </p:txBody>
      </p:sp>
      <p:sp>
        <p:nvSpPr>
          <p:cNvPr id="470" name="Google Shape;470;p51"/>
          <p:cNvSpPr/>
          <p:nvPr/>
        </p:nvSpPr>
        <p:spPr>
          <a:xfrm>
            <a:off x="533400" y="4876800"/>
            <a:ext cx="2209800" cy="129540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M&amp;M</a:t>
            </a:r>
            <a:endParaRPr b="0" i="0" sz="2800" u="none" cap="none" strike="noStrike">
              <a:solidFill>
                <a:schemeClr val="dk1"/>
              </a:solidFill>
              <a:latin typeface="Times New Roman"/>
              <a:ea typeface="Times New Roman"/>
              <a:cs typeface="Times New Roman"/>
              <a:sym typeface="Times New Roman"/>
            </a:endParaRPr>
          </a:p>
        </p:txBody>
      </p:sp>
      <p:sp>
        <p:nvSpPr>
          <p:cNvPr id="471" name="Google Shape;471;p51"/>
          <p:cNvSpPr/>
          <p:nvPr/>
        </p:nvSpPr>
        <p:spPr>
          <a:xfrm>
            <a:off x="3048000" y="1676400"/>
            <a:ext cx="3276600" cy="1295400"/>
          </a:xfrm>
          <a:prstGeom prst="rect">
            <a:avLst/>
          </a:prstGeom>
          <a:solidFill>
            <a:srgbClr val="FFCCFF"/>
          </a:solidFill>
          <a:ln cap="flat" cmpd="sng" w="9525">
            <a:solidFill>
              <a:srgbClr val="FF33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Photo</a:t>
            </a:r>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Results</a:t>
            </a:r>
            <a:endParaRPr b="0" i="0" sz="2400" u="none" cap="none" strike="noStrike">
              <a:solidFill>
                <a:schemeClr val="dk1"/>
              </a:solidFill>
              <a:latin typeface="Times New Roman"/>
              <a:ea typeface="Times New Roman"/>
              <a:cs typeface="Times New Roman"/>
              <a:sym typeface="Times New Roman"/>
            </a:endParaRPr>
          </a:p>
        </p:txBody>
      </p:sp>
      <p:sp>
        <p:nvSpPr>
          <p:cNvPr id="472" name="Google Shape;472;p51"/>
          <p:cNvSpPr/>
          <p:nvPr/>
        </p:nvSpPr>
        <p:spPr>
          <a:xfrm>
            <a:off x="6604000" y="1689100"/>
            <a:ext cx="2133600" cy="1295400"/>
          </a:xfrm>
          <a:prstGeom prst="rect">
            <a:avLst/>
          </a:prstGeom>
          <a:solidFill>
            <a:srgbClr val="FF0066"/>
          </a:solidFill>
          <a:ln cap="flat" cmpd="sng" w="9525">
            <a:solidFill>
              <a:srgbClr val="CC99FF"/>
            </a:solidFill>
            <a:prstDash val="solid"/>
            <a:miter lim="800000"/>
            <a:headEnd len="sm" w="sm" type="none"/>
            <a:tailEnd len="sm" w="sm" type="none"/>
          </a:ln>
          <a:effectLst>
            <a:outerShdw blurRad="63500" rotWithShape="0" algn="ctr" dir="2700000" dist="107763">
              <a:schemeClr val="lt2">
                <a:alpha val="74901"/>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Conclusions</a:t>
            </a:r>
            <a:endParaRPr b="0"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73" name="Google Shape;473;p51"/>
          <p:cNvSpPr/>
          <p:nvPr/>
        </p:nvSpPr>
        <p:spPr>
          <a:xfrm>
            <a:off x="2895600" y="3352800"/>
            <a:ext cx="3505200" cy="12954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2800"/>
              <a:buFont typeface="Arial"/>
              <a:buNone/>
            </a:pPr>
            <a:r>
              <a:rPr b="0" i="0" lang="en-US" sz="2800" u="none" cap="none" strike="noStrike">
                <a:solidFill>
                  <a:schemeClr val="lt2"/>
                </a:solidFill>
                <a:latin typeface="Times New Roman"/>
                <a:ea typeface="Times New Roman"/>
                <a:cs typeface="Times New Roman"/>
                <a:sym typeface="Times New Roman"/>
              </a:rPr>
              <a:t>Results</a:t>
            </a:r>
            <a:endParaRPr b="0" i="0" sz="2400" u="none" cap="none" strike="noStrike">
              <a:solidFill>
                <a:schemeClr val="dk1"/>
              </a:solidFill>
              <a:latin typeface="Times New Roman"/>
              <a:ea typeface="Times New Roman"/>
              <a:cs typeface="Times New Roman"/>
              <a:sym typeface="Times New Roman"/>
            </a:endParaRPr>
          </a:p>
        </p:txBody>
      </p:sp>
      <p:sp>
        <p:nvSpPr>
          <p:cNvPr id="474" name="Google Shape;474;p51"/>
          <p:cNvSpPr/>
          <p:nvPr/>
        </p:nvSpPr>
        <p:spPr>
          <a:xfrm>
            <a:off x="2895600" y="4876800"/>
            <a:ext cx="3505200" cy="1295400"/>
          </a:xfrm>
          <a:prstGeom prst="rect">
            <a:avLst/>
          </a:prstGeom>
          <a:solidFill>
            <a:schemeClr val="hlink"/>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M&amp;M/Table/ </a:t>
            </a:r>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Results</a:t>
            </a:r>
            <a:endParaRPr b="0" i="0" sz="2400" u="none" cap="none" strike="noStrike">
              <a:solidFill>
                <a:schemeClr val="dk1"/>
              </a:solidFill>
              <a:latin typeface="Times New Roman"/>
              <a:ea typeface="Times New Roman"/>
              <a:cs typeface="Times New Roman"/>
              <a:sym typeface="Times New Roman"/>
            </a:endParaRPr>
          </a:p>
        </p:txBody>
      </p:sp>
      <p:sp>
        <p:nvSpPr>
          <p:cNvPr id="475" name="Google Shape;475;p51"/>
          <p:cNvSpPr/>
          <p:nvPr/>
        </p:nvSpPr>
        <p:spPr>
          <a:xfrm>
            <a:off x="6629400" y="3352800"/>
            <a:ext cx="2133600" cy="12954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2800"/>
              <a:buFont typeface="Arial"/>
              <a:buNone/>
            </a:pPr>
            <a:r>
              <a:rPr b="0" i="0" lang="en-US" sz="2800" u="none" cap="none" strike="noStrike">
                <a:solidFill>
                  <a:schemeClr val="lt2"/>
                </a:solidFill>
                <a:latin typeface="Times New Roman"/>
                <a:ea typeface="Times New Roman"/>
                <a:cs typeface="Times New Roman"/>
                <a:sym typeface="Times New Roman"/>
              </a:rPr>
              <a:t>Implications</a:t>
            </a:r>
            <a:endParaRPr b="0" i="0" sz="2400" u="none" cap="none" strike="noStrike">
              <a:solidFill>
                <a:schemeClr val="dk1"/>
              </a:solidFill>
              <a:latin typeface="Times New Roman"/>
              <a:ea typeface="Times New Roman"/>
              <a:cs typeface="Times New Roman"/>
              <a:sym typeface="Times New Roman"/>
            </a:endParaRPr>
          </a:p>
        </p:txBody>
      </p:sp>
      <p:sp>
        <p:nvSpPr>
          <p:cNvPr id="476" name="Google Shape;476;p51"/>
          <p:cNvSpPr/>
          <p:nvPr/>
        </p:nvSpPr>
        <p:spPr>
          <a:xfrm>
            <a:off x="6629400" y="4876800"/>
            <a:ext cx="2133600" cy="1295400"/>
          </a:xfrm>
          <a:prstGeom prst="rect">
            <a:avLst/>
          </a:prstGeom>
          <a:solidFill>
            <a:srgbClr val="0000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Table/</a:t>
            </a:r>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Photos</a:t>
            </a:r>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Other “stuff”</a:t>
            </a:r>
            <a:endParaRPr b="0" i="0" sz="2400" u="none" cap="none" strike="noStrike">
              <a:solidFill>
                <a:schemeClr val="dk1"/>
              </a:solidFill>
              <a:latin typeface="Times New Roman"/>
              <a:ea typeface="Times New Roman"/>
              <a:cs typeface="Times New Roman"/>
              <a:sym typeface="Times New Roman"/>
            </a:endParaRPr>
          </a:p>
        </p:txBody>
      </p:sp>
      <p:sp>
        <p:nvSpPr>
          <p:cNvPr id="477" name="Google Shape;477;p51"/>
          <p:cNvSpPr/>
          <p:nvPr/>
        </p:nvSpPr>
        <p:spPr>
          <a:xfrm>
            <a:off x="533400" y="1676400"/>
            <a:ext cx="8229600" cy="4495800"/>
          </a:xfrm>
          <a:prstGeom prst="rect">
            <a:avLst/>
          </a:prstGeom>
          <a:solidFill>
            <a:srgbClr val="FFFFCC">
              <a:alpha val="49803"/>
            </a:srgbClr>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mo"/>
              <a:ea typeface="Arimo"/>
              <a:cs typeface="Arimo"/>
              <a:sym typeface="Arimo"/>
            </a:endParaRPr>
          </a:p>
        </p:txBody>
      </p:sp>
      <p:sp>
        <p:nvSpPr>
          <p:cNvPr id="478" name="Google Shape;478;p51"/>
          <p:cNvSpPr/>
          <p:nvPr/>
        </p:nvSpPr>
        <p:spPr>
          <a:xfrm>
            <a:off x="2133600" y="2057400"/>
            <a:ext cx="5562600" cy="3200400"/>
          </a:xfrm>
          <a:prstGeom prst="cloudCallout">
            <a:avLst>
              <a:gd fmla="val -77111" name="adj1"/>
              <a:gd fmla="val -96579" name="adj2"/>
            </a:avLst>
          </a:prstGeom>
          <a:solidFill>
            <a:srgbClr val="CC33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Arial"/>
              <a:buNone/>
            </a:pPr>
            <a:r>
              <a:rPr b="0" i="0" lang="en-US" sz="5400" u="none" cap="none" strike="noStrike">
                <a:solidFill>
                  <a:schemeClr val="dk1"/>
                </a:solidFill>
                <a:latin typeface="Times New Roman"/>
                <a:ea typeface="Times New Roman"/>
                <a:cs typeface="Times New Roman"/>
                <a:sym typeface="Times New Roman"/>
              </a:rPr>
              <a:t>Be creative!!</a:t>
            </a:r>
            <a:endParaRPr/>
          </a:p>
          <a:p>
            <a:pPr indent="0" lvl="0" marL="0" marR="0" rtl="0" algn="ctr">
              <a:lnSpc>
                <a:spcPct val="100000"/>
              </a:lnSpc>
              <a:spcBef>
                <a:spcPts val="0"/>
              </a:spcBef>
              <a:spcAft>
                <a:spcPts val="0"/>
              </a:spcAft>
              <a:buClr>
                <a:schemeClr val="dk1"/>
              </a:buClr>
              <a:buSzPts val="5400"/>
              <a:buFont typeface="Arial"/>
              <a:buNone/>
            </a:pPr>
            <a:r>
              <a:rPr b="0" i="0" lang="en-US" sz="5400" u="none" cap="none" strike="noStrike">
                <a:solidFill>
                  <a:schemeClr val="dk1"/>
                </a:solidFill>
                <a:latin typeface="Times New Roman"/>
                <a:ea typeface="Times New Roman"/>
                <a:cs typeface="Times New Roman"/>
                <a:sym typeface="Times New Roman"/>
              </a:rPr>
              <a:t>Have fun!!</a:t>
            </a:r>
            <a:endParaRPr b="0" i="0" sz="2400" u="none" cap="none" strike="noStrike">
              <a:solidFill>
                <a:schemeClr val="dk1"/>
              </a:solidFill>
              <a:latin typeface="Times New Roman"/>
              <a:ea typeface="Times New Roman"/>
              <a:cs typeface="Times New Roman"/>
              <a:sym typeface="Times New Roman"/>
            </a:endParaRPr>
          </a:p>
        </p:txBody>
      </p:sp>
      <p:grpSp>
        <p:nvGrpSpPr>
          <p:cNvPr id="479" name="Google Shape;479;p51"/>
          <p:cNvGrpSpPr/>
          <p:nvPr/>
        </p:nvGrpSpPr>
        <p:grpSpPr>
          <a:xfrm>
            <a:off x="228600" y="0"/>
            <a:ext cx="8915400" cy="1752600"/>
            <a:chOff x="228882" y="0"/>
            <a:chExt cx="8915118" cy="1752600"/>
          </a:xfrm>
        </p:grpSpPr>
        <p:sp>
          <p:nvSpPr>
            <p:cNvPr id="480" name="Google Shape;480;p51"/>
            <p:cNvSpPr txBox="1"/>
            <p:nvPr/>
          </p:nvSpPr>
          <p:spPr>
            <a:xfrm>
              <a:off x="4038479" y="189395"/>
              <a:ext cx="5105521" cy="156320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Black"/>
                  <a:ea typeface="Arial Black"/>
                  <a:cs typeface="Arial Black"/>
                  <a:sym typeface="Arial Black"/>
                </a:rPr>
                <a:t>NEW MEXICO AMP</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Black"/>
                  <a:ea typeface="Arial Black"/>
                  <a:cs typeface="Arial Black"/>
                  <a:sym typeface="Arial Black"/>
                </a:rPr>
                <a:t>ALLIANCE FOR MINORITY PARTICIPATION</a:t>
              </a:r>
              <a:endParaRPr b="0" i="0" sz="1600" u="none" cap="none" strike="noStrike">
                <a:solidFill>
                  <a:schemeClr val="dk1"/>
                </a:solidFill>
                <a:latin typeface="Arial Black"/>
                <a:ea typeface="Arial Black"/>
                <a:cs typeface="Arial Black"/>
                <a:sym typeface="Arial Black"/>
              </a:endParaRPr>
            </a:p>
          </p:txBody>
        </p:sp>
        <p:sp>
          <p:nvSpPr>
            <p:cNvPr id="481" name="Google Shape;481;p51"/>
            <p:cNvSpPr/>
            <p:nvPr/>
          </p:nvSpPr>
          <p:spPr>
            <a:xfrm>
              <a:off x="228882" y="125335"/>
              <a:ext cx="4814583" cy="332138"/>
            </a:xfrm>
            <a:prstGeom prst="rect">
              <a:avLst/>
            </a:prstGeom>
            <a:solidFill>
              <a:srgbClr val="ECA42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mo"/>
                <a:ea typeface="Arimo"/>
                <a:cs typeface="Arimo"/>
                <a:sym typeface="Arimo"/>
              </a:endParaRPr>
            </a:p>
          </p:txBody>
        </p:sp>
        <p:sp>
          <p:nvSpPr>
            <p:cNvPr id="482" name="Google Shape;482;p51"/>
            <p:cNvSpPr/>
            <p:nvPr/>
          </p:nvSpPr>
          <p:spPr>
            <a:xfrm>
              <a:off x="228882" y="0"/>
              <a:ext cx="8762799" cy="152491"/>
            </a:xfrm>
            <a:prstGeom prst="rect">
              <a:avLst/>
            </a:prstGeom>
            <a:solidFill>
              <a:srgbClr val="610C2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mo"/>
                <a:ea typeface="Arimo"/>
                <a:cs typeface="Arimo"/>
                <a:sym typeface="Arimo"/>
              </a:endParaRPr>
            </a:p>
          </p:txBody>
        </p:sp>
        <p:sp>
          <p:nvSpPr>
            <p:cNvPr id="483" name="Google Shape;483;p51"/>
            <p:cNvSpPr txBox="1"/>
            <p:nvPr/>
          </p:nvSpPr>
          <p:spPr>
            <a:xfrm>
              <a:off x="381201" y="77986"/>
              <a:ext cx="990479" cy="836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84" name="Google Shape;484;p51"/>
            <p:cNvSpPr/>
            <p:nvPr/>
          </p:nvSpPr>
          <p:spPr>
            <a:xfrm>
              <a:off x="228882" y="841137"/>
              <a:ext cx="8762799" cy="149706"/>
            </a:xfrm>
            <a:prstGeom prst="rect">
              <a:avLst/>
            </a:prstGeom>
            <a:solidFill>
              <a:srgbClr val="610C2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mo"/>
                <a:ea typeface="Arimo"/>
                <a:cs typeface="Arimo"/>
                <a:sym typeface="Arimo"/>
              </a:endParaRPr>
            </a:p>
          </p:txBody>
        </p:sp>
        <p:sp>
          <p:nvSpPr>
            <p:cNvPr id="485" name="Google Shape;485;p51"/>
            <p:cNvSpPr/>
            <p:nvPr/>
          </p:nvSpPr>
          <p:spPr>
            <a:xfrm>
              <a:off x="5023317" y="125335"/>
              <a:ext cx="2179215" cy="125335"/>
            </a:xfrm>
            <a:prstGeom prst="rect">
              <a:avLst/>
            </a:prstGeom>
            <a:solidFill>
              <a:srgbClr val="0F2B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mo"/>
                <a:ea typeface="Arimo"/>
                <a:cs typeface="Arimo"/>
                <a:sym typeface="Arimo"/>
              </a:endParaRPr>
            </a:p>
          </p:txBody>
        </p:sp>
      </p:grpSp>
      <p:sp>
        <p:nvSpPr>
          <p:cNvPr id="486" name="Google Shape;486;p51"/>
          <p:cNvSpPr txBox="1"/>
          <p:nvPr/>
        </p:nvSpPr>
        <p:spPr>
          <a:xfrm>
            <a:off x="3048000" y="914400"/>
            <a:ext cx="4114800" cy="8302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Black"/>
                <a:ea typeface="Arial Black"/>
                <a:cs typeface="Arial Black"/>
                <a:sym typeface="Arial Black"/>
              </a:rPr>
              <a:t>Title</a:t>
            </a:r>
            <a:endParaRPr/>
          </a:p>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Black"/>
                <a:ea typeface="Arial Black"/>
                <a:cs typeface="Arial Black"/>
                <a:sym typeface="Arial Black"/>
              </a:rPr>
              <a:t>Author, Major</a:t>
            </a:r>
            <a:endParaRPr/>
          </a:p>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Black"/>
                <a:ea typeface="Arial Black"/>
                <a:cs typeface="Arial Black"/>
                <a:sym typeface="Arial Black"/>
              </a:rPr>
              <a:t>Mentor, Title, NMSU., Dept</a:t>
            </a:r>
            <a:r>
              <a:rPr b="0" i="0" lang="en-US" sz="1600" u="none" cap="none" strike="noStrike">
                <a:solidFill>
                  <a:schemeClr val="dk1"/>
                </a:solidFill>
                <a:latin typeface="Arimo"/>
                <a:ea typeface="Arimo"/>
                <a:cs typeface="Arimo"/>
                <a:sym typeface="Arimo"/>
              </a:rPr>
              <a:t>.</a:t>
            </a:r>
            <a:endParaRPr/>
          </a:p>
        </p:txBody>
      </p:sp>
      <p:pic>
        <p:nvPicPr>
          <p:cNvPr descr="NMlogo_1colorstate_red_btmp.gif" id="487" name="Google Shape;487;p51"/>
          <p:cNvPicPr preferRelativeResize="0"/>
          <p:nvPr/>
        </p:nvPicPr>
        <p:blipFill rotWithShape="1">
          <a:blip r:embed="rId3">
            <a:alphaModFix/>
          </a:blip>
          <a:srcRect b="0" l="0" r="0" t="0"/>
          <a:stretch/>
        </p:blipFill>
        <p:spPr>
          <a:xfrm>
            <a:off x="32004000" y="27584400"/>
            <a:ext cx="2935288" cy="3221038"/>
          </a:xfrm>
          <a:prstGeom prst="rect">
            <a:avLst/>
          </a:prstGeom>
          <a:noFill/>
          <a:ln>
            <a:noFill/>
          </a:ln>
        </p:spPr>
      </p:pic>
      <p:pic>
        <p:nvPicPr>
          <p:cNvPr id="488" name="Google Shape;488;p51"/>
          <p:cNvPicPr preferRelativeResize="0"/>
          <p:nvPr/>
        </p:nvPicPr>
        <p:blipFill rotWithShape="1">
          <a:blip r:embed="rId4">
            <a:alphaModFix/>
          </a:blip>
          <a:srcRect b="0" l="0" r="0" t="0"/>
          <a:stretch/>
        </p:blipFill>
        <p:spPr>
          <a:xfrm>
            <a:off x="457200" y="152400"/>
            <a:ext cx="584200" cy="66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1168400" y="1016000"/>
            <a:ext cx="7793038"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u="sng" cap="none"/>
              <a:t>The IMRaD Method</a:t>
            </a:r>
            <a:endParaRPr b="1" u="sng" cap="none">
              <a:solidFill>
                <a:schemeClr val="accent1"/>
              </a:solidFill>
            </a:endParaRPr>
          </a:p>
        </p:txBody>
      </p:sp>
      <p:sp>
        <p:nvSpPr>
          <p:cNvPr id="191" name="Google Shape;191;p23"/>
          <p:cNvSpPr txBox="1"/>
          <p:nvPr>
            <p:ph idx="1" type="body"/>
          </p:nvPr>
        </p:nvSpPr>
        <p:spPr>
          <a:xfrm>
            <a:off x="1182688" y="2017713"/>
            <a:ext cx="7772400" cy="362108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b="1" lang="en-US" u="sng"/>
              <a:t>I</a:t>
            </a:r>
            <a:r>
              <a:rPr lang="en-US"/>
              <a:t>NTRODUCTION</a:t>
            </a:r>
            <a:endParaRPr/>
          </a:p>
          <a:p>
            <a:pPr indent="-228600" lvl="0" marL="228600" rtl="0" algn="l">
              <a:lnSpc>
                <a:spcPct val="120000"/>
              </a:lnSpc>
              <a:spcBef>
                <a:spcPts val="1000"/>
              </a:spcBef>
              <a:spcAft>
                <a:spcPts val="0"/>
              </a:spcAft>
              <a:buSzPts val="2000"/>
              <a:buChar char="•"/>
            </a:pPr>
            <a:r>
              <a:rPr b="1" lang="en-US" u="sng"/>
              <a:t>M</a:t>
            </a:r>
            <a:r>
              <a:rPr lang="en-US"/>
              <a:t>ETHOD</a:t>
            </a:r>
            <a:endParaRPr/>
          </a:p>
          <a:p>
            <a:pPr indent="-228600" lvl="0" marL="228600" rtl="0" algn="l">
              <a:lnSpc>
                <a:spcPct val="120000"/>
              </a:lnSpc>
              <a:spcBef>
                <a:spcPts val="1000"/>
              </a:spcBef>
              <a:spcAft>
                <a:spcPts val="0"/>
              </a:spcAft>
              <a:buSzPts val="2000"/>
              <a:buChar char="•"/>
            </a:pPr>
            <a:r>
              <a:rPr b="1" lang="en-US" u="sng"/>
              <a:t>R</a:t>
            </a:r>
            <a:r>
              <a:rPr lang="en-US"/>
              <a:t>ESULTS</a:t>
            </a:r>
            <a:endParaRPr/>
          </a:p>
          <a:p>
            <a:pPr indent="-228600" lvl="0" marL="228600" rtl="0" algn="l">
              <a:lnSpc>
                <a:spcPct val="120000"/>
              </a:lnSpc>
              <a:spcBef>
                <a:spcPts val="1000"/>
              </a:spcBef>
              <a:spcAft>
                <a:spcPts val="0"/>
              </a:spcAft>
              <a:buSzPts val="2000"/>
              <a:buChar char="•"/>
            </a:pPr>
            <a:r>
              <a:rPr b="1" lang="en-US" u="sng" cap="none"/>
              <a:t>A</a:t>
            </a:r>
            <a:r>
              <a:rPr lang="en-US" cap="none"/>
              <a:t>nd</a:t>
            </a:r>
            <a:endParaRPr/>
          </a:p>
          <a:p>
            <a:pPr indent="-228600" lvl="0" marL="228600" rtl="0" algn="l">
              <a:lnSpc>
                <a:spcPct val="120000"/>
              </a:lnSpc>
              <a:spcBef>
                <a:spcPts val="1000"/>
              </a:spcBef>
              <a:spcAft>
                <a:spcPts val="0"/>
              </a:spcAft>
              <a:buSzPts val="2000"/>
              <a:buChar char="•"/>
            </a:pPr>
            <a:r>
              <a:rPr b="1" lang="en-US" u="sng"/>
              <a:t>D</a:t>
            </a:r>
            <a:r>
              <a:rPr lang="en-US"/>
              <a:t>ISCUSSION</a:t>
            </a:r>
            <a:endParaRPr/>
          </a:p>
          <a:p>
            <a:pPr indent="-228600" lvl="1" marL="685800" rtl="0" algn="l">
              <a:lnSpc>
                <a:spcPct val="120000"/>
              </a:lnSpc>
              <a:spcBef>
                <a:spcPts val="500"/>
              </a:spcBef>
              <a:spcAft>
                <a:spcPts val="0"/>
              </a:spcAft>
              <a:buSzPts val="1800"/>
              <a:buFont typeface="Noto Sans Symbols"/>
              <a:buNone/>
            </a:pPr>
            <a:r>
              <a:rPr lang="en-US"/>
              <a:t> </a:t>
            </a:r>
            <a:endParaRPr/>
          </a:p>
        </p:txBody>
      </p:sp>
      <p:sp>
        <p:nvSpPr>
          <p:cNvPr id="192" name="Google Shape;192;p23"/>
          <p:cNvSpPr txBox="1"/>
          <p:nvPr>
            <p:ph idx="12" type="sldNum"/>
          </p:nvPr>
        </p:nvSpPr>
        <p:spPr>
          <a:xfrm>
            <a:off x="7885113" y="5883275"/>
            <a:ext cx="57308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7" name="Shape 197"/>
        <p:cNvGrpSpPr/>
        <p:nvPr/>
      </p:nvGrpSpPr>
      <p:grpSpPr>
        <a:xfrm>
          <a:off x="0" y="0"/>
          <a:ext cx="0" cy="0"/>
          <a:chOff x="0" y="0"/>
          <a:chExt cx="0" cy="0"/>
        </a:xfrm>
      </p:grpSpPr>
      <p:pic>
        <p:nvPicPr>
          <p:cNvPr descr="A screenshot of a cell phone &#10; &#10;Description automatically generated" id="198" name="Google Shape;198;p24"/>
          <p:cNvPicPr preferRelativeResize="0"/>
          <p:nvPr/>
        </p:nvPicPr>
        <p:blipFill rotWithShape="1">
          <a:blip r:embed="rId3">
            <a:alphaModFix/>
          </a:blip>
          <a:srcRect b="0" l="0" r="0" t="0"/>
          <a:stretch/>
        </p:blipFill>
        <p:spPr>
          <a:xfrm>
            <a:off x="0" y="-25400"/>
            <a:ext cx="9488488" cy="7112000"/>
          </a:xfrm>
          <a:prstGeom prst="rect">
            <a:avLst/>
          </a:prstGeom>
          <a:noFill/>
          <a:ln>
            <a:noFill/>
          </a:ln>
        </p:spPr>
      </p:pic>
      <p:sp>
        <p:nvSpPr>
          <p:cNvPr id="199" name="Google Shape;199;p24"/>
          <p:cNvSpPr/>
          <p:nvPr/>
        </p:nvSpPr>
        <p:spPr>
          <a:xfrm>
            <a:off x="381000" y="23622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Abstract </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Introduction</a:t>
            </a:r>
            <a:endParaRPr b="0" i="0" sz="2800" u="none" cap="none" strike="noStrike">
              <a:solidFill>
                <a:schemeClr val="lt1"/>
              </a:solidFill>
              <a:latin typeface="Times New Roman"/>
              <a:ea typeface="Times New Roman"/>
              <a:cs typeface="Times New Roman"/>
              <a:sym typeface="Times New Roman"/>
            </a:endParaRPr>
          </a:p>
        </p:txBody>
      </p:sp>
      <p:sp>
        <p:nvSpPr>
          <p:cNvPr id="200" name="Google Shape;200;p24"/>
          <p:cNvSpPr/>
          <p:nvPr/>
        </p:nvSpPr>
        <p:spPr>
          <a:xfrm>
            <a:off x="457200" y="38100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Hypothesis</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Objectives</a:t>
            </a:r>
            <a:endParaRPr b="0" i="0" sz="2400" u="none" cap="none" strike="noStrike">
              <a:solidFill>
                <a:schemeClr val="lt1"/>
              </a:solidFill>
              <a:latin typeface="Times New Roman"/>
              <a:ea typeface="Times New Roman"/>
              <a:cs typeface="Times New Roman"/>
              <a:sym typeface="Times New Roman"/>
            </a:endParaRPr>
          </a:p>
        </p:txBody>
      </p:sp>
      <p:sp>
        <p:nvSpPr>
          <p:cNvPr id="201" name="Google Shape;201;p24"/>
          <p:cNvSpPr/>
          <p:nvPr/>
        </p:nvSpPr>
        <p:spPr>
          <a:xfrm>
            <a:off x="457200" y="54102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Materials</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&amp;Methods</a:t>
            </a:r>
            <a:endParaRPr b="0" i="0" sz="2800" u="none" cap="none" strike="noStrike">
              <a:solidFill>
                <a:schemeClr val="dk1"/>
              </a:solidFill>
              <a:latin typeface="Times New Roman"/>
              <a:ea typeface="Times New Roman"/>
              <a:cs typeface="Times New Roman"/>
              <a:sym typeface="Times New Roman"/>
            </a:endParaRPr>
          </a:p>
        </p:txBody>
      </p:sp>
      <p:sp>
        <p:nvSpPr>
          <p:cNvPr id="202" name="Google Shape;202;p24"/>
          <p:cNvSpPr/>
          <p:nvPr/>
        </p:nvSpPr>
        <p:spPr>
          <a:xfrm>
            <a:off x="3352800" y="2362200"/>
            <a:ext cx="2590800" cy="1295400"/>
          </a:xfrm>
          <a:prstGeom prst="rect">
            <a:avLst/>
          </a:prstGeom>
          <a:solidFill>
            <a:srgbClr val="476C84"/>
          </a:solidFill>
          <a:ln cap="flat" cmpd="sng" w="9525">
            <a:solidFill>
              <a:srgbClr val="FF33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Photo/Results</a:t>
            </a:r>
            <a:endParaRPr b="0" i="0" sz="2400" u="none" cap="none" strike="noStrike">
              <a:solidFill>
                <a:schemeClr val="lt1"/>
              </a:solidFill>
              <a:latin typeface="Times New Roman"/>
              <a:ea typeface="Times New Roman"/>
              <a:cs typeface="Times New Roman"/>
              <a:sym typeface="Times New Roman"/>
            </a:endParaRPr>
          </a:p>
        </p:txBody>
      </p:sp>
      <p:sp>
        <p:nvSpPr>
          <p:cNvPr id="203" name="Google Shape;203;p24"/>
          <p:cNvSpPr/>
          <p:nvPr/>
        </p:nvSpPr>
        <p:spPr>
          <a:xfrm>
            <a:off x="6172200" y="2362200"/>
            <a:ext cx="2590800" cy="1295400"/>
          </a:xfrm>
          <a:prstGeom prst="rect">
            <a:avLst/>
          </a:prstGeom>
          <a:solidFill>
            <a:srgbClr val="476C84"/>
          </a:solidFill>
          <a:ln cap="flat" cmpd="sng" w="9525">
            <a:solidFill>
              <a:srgbClr val="CC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Conclusions</a:t>
            </a:r>
            <a:endParaRPr b="0" i="0" sz="2400" u="none" cap="none" strike="noStrike">
              <a:solidFill>
                <a:schemeClr val="lt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04" name="Google Shape;204;p24"/>
          <p:cNvSpPr/>
          <p:nvPr/>
        </p:nvSpPr>
        <p:spPr>
          <a:xfrm>
            <a:off x="3352800" y="38862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Results</a:t>
            </a:r>
            <a:endParaRPr b="0" i="0" sz="2800" u="none" cap="none" strike="noStrike">
              <a:solidFill>
                <a:schemeClr val="lt1"/>
              </a:solidFill>
              <a:latin typeface="Times New Roman"/>
              <a:ea typeface="Times New Roman"/>
              <a:cs typeface="Times New Roman"/>
              <a:sym typeface="Times New Roman"/>
            </a:endParaRPr>
          </a:p>
        </p:txBody>
      </p:sp>
      <p:sp>
        <p:nvSpPr>
          <p:cNvPr id="205" name="Google Shape;205;p24"/>
          <p:cNvSpPr/>
          <p:nvPr/>
        </p:nvSpPr>
        <p:spPr>
          <a:xfrm>
            <a:off x="3429000" y="54102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M&amp;M/Table/ </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Results</a:t>
            </a:r>
            <a:endParaRPr b="0" i="0" sz="2400" u="none" cap="none" strike="noStrike">
              <a:solidFill>
                <a:schemeClr val="lt1"/>
              </a:solidFill>
              <a:latin typeface="Arial"/>
              <a:ea typeface="Arial"/>
              <a:cs typeface="Arial"/>
              <a:sym typeface="Arial"/>
            </a:endParaRPr>
          </a:p>
        </p:txBody>
      </p:sp>
      <p:sp>
        <p:nvSpPr>
          <p:cNvPr id="206" name="Google Shape;206;p24"/>
          <p:cNvSpPr/>
          <p:nvPr/>
        </p:nvSpPr>
        <p:spPr>
          <a:xfrm>
            <a:off x="6096000" y="38862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Implications</a:t>
            </a:r>
            <a:endParaRPr b="0" i="0" sz="2400" u="none" cap="none" strike="noStrike">
              <a:solidFill>
                <a:schemeClr val="lt1"/>
              </a:solidFill>
              <a:latin typeface="Times New Roman"/>
              <a:ea typeface="Times New Roman"/>
              <a:cs typeface="Times New Roman"/>
              <a:sym typeface="Times New Roman"/>
            </a:endParaRPr>
          </a:p>
        </p:txBody>
      </p:sp>
      <p:sp>
        <p:nvSpPr>
          <p:cNvPr id="207" name="Google Shape;207;p24"/>
          <p:cNvSpPr/>
          <p:nvPr/>
        </p:nvSpPr>
        <p:spPr>
          <a:xfrm>
            <a:off x="6172200" y="54102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Acknowledgements</a:t>
            </a:r>
            <a:endParaRPr/>
          </a:p>
          <a:p>
            <a:pPr indent="0" lvl="0" marL="0" marR="0" rtl="0" algn="ctr">
              <a:lnSpc>
                <a:spcPct val="100000"/>
              </a:lnSpc>
              <a:spcBef>
                <a:spcPts val="0"/>
              </a:spcBef>
              <a:spcAft>
                <a:spcPts val="0"/>
              </a:spcAft>
              <a:buClr>
                <a:schemeClr val="dk1"/>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HRD #1305011</a:t>
            </a:r>
            <a:endParaRPr b="0" i="0" sz="2000" u="none" cap="none" strike="noStrike">
              <a:solidFill>
                <a:schemeClr val="dk1"/>
              </a:solidFill>
              <a:latin typeface="Arial"/>
              <a:ea typeface="Arial"/>
              <a:cs typeface="Arial"/>
              <a:sym typeface="Arial"/>
            </a:endParaRPr>
          </a:p>
        </p:txBody>
      </p:sp>
      <p:sp>
        <p:nvSpPr>
          <p:cNvPr id="208" name="Google Shape;208;p24"/>
          <p:cNvSpPr txBox="1"/>
          <p:nvPr/>
        </p:nvSpPr>
        <p:spPr>
          <a:xfrm>
            <a:off x="1524000" y="914400"/>
            <a:ext cx="6400800" cy="138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00000"/>
              </a:buClr>
              <a:buSzPts val="2400"/>
              <a:buFont typeface="Arial"/>
              <a:buNone/>
            </a:pPr>
            <a:r>
              <a:rPr b="0" i="0" lang="en-US" sz="2400" u="none" cap="none" strike="noStrike">
                <a:solidFill>
                  <a:srgbClr val="800000"/>
                </a:solidFill>
                <a:latin typeface="Arial Black"/>
                <a:ea typeface="Arial Black"/>
                <a:cs typeface="Arial Black"/>
                <a:sym typeface="Arial Black"/>
              </a:rPr>
              <a:t>Title</a:t>
            </a:r>
            <a:endParaRPr/>
          </a:p>
          <a:p>
            <a:pPr indent="0" lvl="0" marL="0" marR="0" rtl="0" algn="ctr">
              <a:lnSpc>
                <a:spcPct val="100000"/>
              </a:lnSpc>
              <a:spcBef>
                <a:spcPts val="0"/>
              </a:spcBef>
              <a:spcAft>
                <a:spcPts val="0"/>
              </a:spcAft>
              <a:buClr>
                <a:srgbClr val="800000"/>
              </a:buClr>
              <a:buSzPts val="2000"/>
              <a:buFont typeface="Arial"/>
              <a:buNone/>
            </a:pPr>
            <a:r>
              <a:rPr b="0" i="0" lang="en-US" sz="2000" u="none" cap="none" strike="noStrike">
                <a:solidFill>
                  <a:srgbClr val="800000"/>
                </a:solidFill>
                <a:latin typeface="Arial Black"/>
                <a:ea typeface="Arial Black"/>
                <a:cs typeface="Arial Black"/>
                <a:sym typeface="Arial Black"/>
              </a:rPr>
              <a:t>Your name, major, New Mexico State University</a:t>
            </a:r>
            <a:endParaRPr/>
          </a:p>
          <a:p>
            <a:pPr indent="0" lvl="0" marL="0" marR="0" rtl="0" algn="ctr">
              <a:lnSpc>
                <a:spcPct val="100000"/>
              </a:lnSpc>
              <a:spcBef>
                <a:spcPts val="0"/>
              </a:spcBef>
              <a:spcAft>
                <a:spcPts val="0"/>
              </a:spcAft>
              <a:buClr>
                <a:srgbClr val="800000"/>
              </a:buClr>
              <a:buSzPts val="2000"/>
              <a:buFont typeface="Arial"/>
              <a:buNone/>
            </a:pPr>
            <a:r>
              <a:rPr b="0" i="0" lang="en-US" sz="2000" u="none" cap="none" strike="noStrike">
                <a:solidFill>
                  <a:srgbClr val="800000"/>
                </a:solidFill>
                <a:latin typeface="Arial Black"/>
                <a:ea typeface="Arial Black"/>
                <a:cs typeface="Arial Black"/>
                <a:sym typeface="Arial Black"/>
              </a:rPr>
              <a:t>Mentor’s Name, Title, Dept., NMSU</a:t>
            </a:r>
            <a:endParaRPr b="0" i="0" sz="2400" u="none" cap="none" strike="noStrike">
              <a:solidFill>
                <a:srgbClr val="800000"/>
              </a:solidFill>
              <a:latin typeface="Arial Black"/>
              <a:ea typeface="Arial Black"/>
              <a:cs typeface="Arial Black"/>
              <a:sym typeface="Arial Black"/>
            </a:endParaRPr>
          </a:p>
        </p:txBody>
      </p:sp>
      <p:sp>
        <p:nvSpPr>
          <p:cNvPr id="209" name="Google Shape;209;p24"/>
          <p:cNvSpPr txBox="1"/>
          <p:nvPr/>
        </p:nvSpPr>
        <p:spPr>
          <a:xfrm>
            <a:off x="5410200" y="1524000"/>
            <a:ext cx="184150" cy="8302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mo"/>
              <a:ea typeface="Arimo"/>
              <a:cs typeface="Arimo"/>
              <a:sym typeface="Arimo"/>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mo"/>
              <a:ea typeface="Arimo"/>
              <a:cs typeface="Arimo"/>
              <a:sym typeface="Arimo"/>
            </a:endParaRPr>
          </a:p>
        </p:txBody>
      </p:sp>
      <p:pic>
        <p:nvPicPr>
          <p:cNvPr id="210" name="Google Shape;210;p24"/>
          <p:cNvPicPr preferRelativeResize="0"/>
          <p:nvPr/>
        </p:nvPicPr>
        <p:blipFill rotWithShape="1">
          <a:blip r:embed="rId4">
            <a:alphaModFix/>
          </a:blip>
          <a:srcRect b="0" l="0" r="0" t="0"/>
          <a:stretch/>
        </p:blipFill>
        <p:spPr>
          <a:xfrm>
            <a:off x="8324850" y="131975"/>
            <a:ext cx="584200" cy="660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5" name="Shape 215"/>
        <p:cNvGrpSpPr/>
        <p:nvPr/>
      </p:nvGrpSpPr>
      <p:grpSpPr>
        <a:xfrm>
          <a:off x="0" y="0"/>
          <a:ext cx="0" cy="0"/>
          <a:chOff x="0" y="0"/>
          <a:chExt cx="0" cy="0"/>
        </a:xfrm>
      </p:grpSpPr>
      <p:pic>
        <p:nvPicPr>
          <p:cNvPr descr="A screenshot of a cell phone &#10; &#10;Description automatically generated" id="216" name="Google Shape;216;p25"/>
          <p:cNvPicPr preferRelativeResize="0"/>
          <p:nvPr/>
        </p:nvPicPr>
        <p:blipFill rotWithShape="1">
          <a:blip r:embed="rId3">
            <a:alphaModFix/>
          </a:blip>
          <a:srcRect b="0" l="0" r="0" t="0"/>
          <a:stretch/>
        </p:blipFill>
        <p:spPr>
          <a:xfrm>
            <a:off x="20638" y="0"/>
            <a:ext cx="9123362" cy="6838950"/>
          </a:xfrm>
          <a:prstGeom prst="rect">
            <a:avLst/>
          </a:prstGeom>
          <a:noFill/>
          <a:ln>
            <a:noFill/>
          </a:ln>
        </p:spPr>
      </p:pic>
      <p:sp>
        <p:nvSpPr>
          <p:cNvPr id="217" name="Google Shape;217;p25"/>
          <p:cNvSpPr/>
          <p:nvPr/>
        </p:nvSpPr>
        <p:spPr>
          <a:xfrm>
            <a:off x="533400" y="19812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Abstract </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Introduction</a:t>
            </a:r>
            <a:endParaRPr b="0" i="0" sz="2400" u="none" cap="none" strike="noStrike">
              <a:solidFill>
                <a:schemeClr val="lt1"/>
              </a:solidFill>
              <a:latin typeface="Times New Roman"/>
              <a:ea typeface="Times New Roman"/>
              <a:cs typeface="Times New Roman"/>
              <a:sym typeface="Times New Roman"/>
            </a:endParaRPr>
          </a:p>
        </p:txBody>
      </p:sp>
      <p:sp>
        <p:nvSpPr>
          <p:cNvPr id="218" name="Google Shape;218;p25"/>
          <p:cNvSpPr/>
          <p:nvPr/>
        </p:nvSpPr>
        <p:spPr>
          <a:xfrm>
            <a:off x="533400" y="35814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Hypothesis</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Objectives</a:t>
            </a:r>
            <a:endParaRPr b="0" i="0" sz="2400" u="none" cap="none" strike="noStrike">
              <a:solidFill>
                <a:schemeClr val="lt1"/>
              </a:solidFill>
              <a:latin typeface="Times New Roman"/>
              <a:ea typeface="Times New Roman"/>
              <a:cs typeface="Times New Roman"/>
              <a:sym typeface="Times New Roman"/>
            </a:endParaRPr>
          </a:p>
        </p:txBody>
      </p:sp>
      <p:sp>
        <p:nvSpPr>
          <p:cNvPr id="219" name="Google Shape;219;p25"/>
          <p:cNvSpPr/>
          <p:nvPr/>
        </p:nvSpPr>
        <p:spPr>
          <a:xfrm>
            <a:off x="457200" y="53340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Materials</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&amp;Methods</a:t>
            </a:r>
            <a:endParaRPr b="0" i="0" sz="2800" u="none" cap="none" strike="noStrike">
              <a:solidFill>
                <a:schemeClr val="dk1"/>
              </a:solidFill>
              <a:latin typeface="Times New Roman"/>
              <a:ea typeface="Times New Roman"/>
              <a:cs typeface="Times New Roman"/>
              <a:sym typeface="Times New Roman"/>
            </a:endParaRPr>
          </a:p>
        </p:txBody>
      </p:sp>
      <p:sp>
        <p:nvSpPr>
          <p:cNvPr id="220" name="Google Shape;220;p25"/>
          <p:cNvSpPr/>
          <p:nvPr/>
        </p:nvSpPr>
        <p:spPr>
          <a:xfrm>
            <a:off x="3352800" y="1905000"/>
            <a:ext cx="2590800" cy="1295400"/>
          </a:xfrm>
          <a:prstGeom prst="rect">
            <a:avLst/>
          </a:prstGeom>
          <a:solidFill>
            <a:srgbClr val="476C84"/>
          </a:solidFill>
          <a:ln cap="flat" cmpd="sng" w="9525">
            <a:solidFill>
              <a:srgbClr val="FF33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Photo/Results</a:t>
            </a:r>
            <a:endParaRPr b="0" i="0" sz="2400" u="none" cap="none" strike="noStrike">
              <a:solidFill>
                <a:schemeClr val="lt1"/>
              </a:solidFill>
              <a:latin typeface="Times New Roman"/>
              <a:ea typeface="Times New Roman"/>
              <a:cs typeface="Times New Roman"/>
              <a:sym typeface="Times New Roman"/>
            </a:endParaRPr>
          </a:p>
        </p:txBody>
      </p:sp>
      <p:sp>
        <p:nvSpPr>
          <p:cNvPr id="221" name="Google Shape;221;p25"/>
          <p:cNvSpPr/>
          <p:nvPr/>
        </p:nvSpPr>
        <p:spPr>
          <a:xfrm>
            <a:off x="6172200" y="1828800"/>
            <a:ext cx="2590800" cy="1295400"/>
          </a:xfrm>
          <a:prstGeom prst="rect">
            <a:avLst/>
          </a:prstGeom>
          <a:solidFill>
            <a:srgbClr val="476C84"/>
          </a:solidFill>
          <a:ln cap="flat" cmpd="sng" w="9525">
            <a:solidFill>
              <a:srgbClr val="CC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Conclusions</a:t>
            </a:r>
            <a:endParaRPr b="0" i="0" sz="2400" u="none" cap="none" strike="noStrike">
              <a:solidFill>
                <a:schemeClr val="lt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22" name="Google Shape;222;p25"/>
          <p:cNvSpPr/>
          <p:nvPr/>
        </p:nvSpPr>
        <p:spPr>
          <a:xfrm>
            <a:off x="3352800" y="35814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Results</a:t>
            </a:r>
            <a:endParaRPr b="0" i="0" sz="2400" u="none" cap="none" strike="noStrike">
              <a:solidFill>
                <a:schemeClr val="lt1"/>
              </a:solidFill>
              <a:latin typeface="Times New Roman"/>
              <a:ea typeface="Times New Roman"/>
              <a:cs typeface="Times New Roman"/>
              <a:sym typeface="Times New Roman"/>
            </a:endParaRPr>
          </a:p>
        </p:txBody>
      </p:sp>
      <p:sp>
        <p:nvSpPr>
          <p:cNvPr id="223" name="Google Shape;223;p25"/>
          <p:cNvSpPr/>
          <p:nvPr/>
        </p:nvSpPr>
        <p:spPr>
          <a:xfrm>
            <a:off x="3352800" y="5257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M&amp;M/Table/ </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Results</a:t>
            </a:r>
            <a:endParaRPr b="0" i="0" sz="2400" u="none" cap="none" strike="noStrike">
              <a:solidFill>
                <a:schemeClr val="lt1"/>
              </a:solidFill>
              <a:latin typeface="Arial"/>
              <a:ea typeface="Arial"/>
              <a:cs typeface="Arial"/>
              <a:sym typeface="Arial"/>
            </a:endParaRPr>
          </a:p>
        </p:txBody>
      </p:sp>
      <p:sp>
        <p:nvSpPr>
          <p:cNvPr id="224" name="Google Shape;224;p25"/>
          <p:cNvSpPr/>
          <p:nvPr/>
        </p:nvSpPr>
        <p:spPr>
          <a:xfrm>
            <a:off x="6172200" y="35814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Implications</a:t>
            </a:r>
            <a:endParaRPr b="0" i="0" sz="2400" u="none" cap="none" strike="noStrike">
              <a:solidFill>
                <a:schemeClr val="lt1"/>
              </a:solidFill>
              <a:latin typeface="Times New Roman"/>
              <a:ea typeface="Times New Roman"/>
              <a:cs typeface="Times New Roman"/>
              <a:sym typeface="Times New Roman"/>
            </a:endParaRPr>
          </a:p>
        </p:txBody>
      </p:sp>
      <p:sp>
        <p:nvSpPr>
          <p:cNvPr id="225" name="Google Shape;225;p25"/>
          <p:cNvSpPr/>
          <p:nvPr/>
        </p:nvSpPr>
        <p:spPr>
          <a:xfrm>
            <a:off x="6172200" y="5257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Acknowledgements</a:t>
            </a:r>
            <a:endParaRPr/>
          </a:p>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Include Funding # here:</a:t>
            </a:r>
            <a:endParaRPr/>
          </a:p>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HRD #1305011</a:t>
            </a:r>
            <a:endParaRPr b="0" i="0" sz="1800" u="none" cap="none" strike="noStrike">
              <a:solidFill>
                <a:schemeClr val="dk1"/>
              </a:solidFill>
              <a:latin typeface="Arial"/>
              <a:ea typeface="Arial"/>
              <a:cs typeface="Arial"/>
              <a:sym typeface="Arial"/>
            </a:endParaRPr>
          </a:p>
        </p:txBody>
      </p:sp>
      <p:sp>
        <p:nvSpPr>
          <p:cNvPr id="226" name="Google Shape;226;p25"/>
          <p:cNvSpPr/>
          <p:nvPr/>
        </p:nvSpPr>
        <p:spPr>
          <a:xfrm>
            <a:off x="152400" y="1066800"/>
            <a:ext cx="2667000" cy="990600"/>
          </a:xfrm>
          <a:prstGeom prst="wedgeEllipseCallout">
            <a:avLst>
              <a:gd fmla="val 1431" name="adj1"/>
              <a:gd fmla="val 84778" name="adj2"/>
            </a:avLst>
          </a:prstGeom>
          <a:solidFill>
            <a:srgbClr val="FFCC00"/>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E57C4"/>
              </a:buClr>
              <a:buSzPts val="2400"/>
              <a:buFont typeface="Noto Sans Symbols"/>
              <a:buNone/>
            </a:pPr>
            <a:r>
              <a:rPr b="0" i="0" lang="en-US" sz="2400" u="none" cap="none" strike="noStrike">
                <a:solidFill>
                  <a:srgbClr val="0E57C4"/>
                </a:solidFill>
                <a:latin typeface="Times New Roman"/>
                <a:ea typeface="Times New Roman"/>
                <a:cs typeface="Times New Roman"/>
                <a:sym typeface="Times New Roman"/>
              </a:rPr>
              <a:t>I </a:t>
            </a:r>
            <a:r>
              <a:rPr b="0" i="0" lang="en-US" sz="1800" u="none" cap="none" strike="noStrike">
                <a:solidFill>
                  <a:srgbClr val="0E57C4"/>
                </a:solidFill>
                <a:latin typeface="Times New Roman"/>
                <a:ea typeface="Times New Roman"/>
                <a:cs typeface="Times New Roman"/>
                <a:sym typeface="Times New Roman"/>
              </a:rPr>
              <a:t>MRaD</a:t>
            </a:r>
            <a:endParaRPr b="0" i="0" sz="2400" u="none" cap="none" strike="noStrike">
              <a:solidFill>
                <a:srgbClr val="0E57C4"/>
              </a:solidFill>
              <a:latin typeface="Times New Roman"/>
              <a:ea typeface="Times New Roman"/>
              <a:cs typeface="Times New Roman"/>
              <a:sym typeface="Times New Roman"/>
            </a:endParaRPr>
          </a:p>
        </p:txBody>
      </p:sp>
      <p:sp>
        <p:nvSpPr>
          <p:cNvPr id="227" name="Google Shape;227;p25"/>
          <p:cNvSpPr/>
          <p:nvPr/>
        </p:nvSpPr>
        <p:spPr>
          <a:xfrm>
            <a:off x="609600" y="4572000"/>
            <a:ext cx="2743200" cy="990600"/>
          </a:xfrm>
          <a:prstGeom prst="wedgeEllipseCallout">
            <a:avLst>
              <a:gd fmla="val -19444" name="adj1"/>
              <a:gd fmla="val 66829" name="adj2"/>
            </a:avLst>
          </a:prstGeom>
          <a:solidFill>
            <a:srgbClr val="FFCC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1800"/>
              <a:buFont typeface="Noto Sans Symbols"/>
              <a:buNone/>
            </a:pPr>
            <a:r>
              <a:rPr b="0" i="0" lang="en-US" sz="1800" u="none" cap="none" strike="noStrike">
                <a:solidFill>
                  <a:schemeClr val="lt2"/>
                </a:solidFill>
                <a:latin typeface="Times New Roman"/>
                <a:ea typeface="Times New Roman"/>
                <a:cs typeface="Times New Roman"/>
                <a:sym typeface="Times New Roman"/>
              </a:rPr>
              <a:t> </a:t>
            </a:r>
            <a:r>
              <a:rPr b="0" i="0" lang="en-US" sz="1800" u="none" cap="none" strike="noStrike">
                <a:solidFill>
                  <a:srgbClr val="0E57C4"/>
                </a:solidFill>
                <a:latin typeface="Times New Roman"/>
                <a:ea typeface="Times New Roman"/>
                <a:cs typeface="Times New Roman"/>
                <a:sym typeface="Times New Roman"/>
              </a:rPr>
              <a:t>I </a:t>
            </a:r>
            <a:r>
              <a:rPr b="0" i="0" lang="en-US" sz="2400" u="none" cap="none" strike="noStrike">
                <a:solidFill>
                  <a:srgbClr val="0E57C4"/>
                </a:solidFill>
                <a:latin typeface="Times New Roman"/>
                <a:ea typeface="Times New Roman"/>
                <a:cs typeface="Times New Roman"/>
                <a:sym typeface="Times New Roman"/>
              </a:rPr>
              <a:t>M </a:t>
            </a:r>
            <a:r>
              <a:rPr b="0" i="0" lang="en-US" sz="1800" u="none" cap="none" strike="noStrike">
                <a:solidFill>
                  <a:srgbClr val="0E57C4"/>
                </a:solidFill>
                <a:latin typeface="Times New Roman"/>
                <a:ea typeface="Times New Roman"/>
                <a:cs typeface="Times New Roman"/>
                <a:sym typeface="Times New Roman"/>
              </a:rPr>
              <a:t>RaD</a:t>
            </a:r>
            <a:endParaRPr b="0" i="0" sz="2400" u="none" cap="none" strike="noStrike">
              <a:solidFill>
                <a:srgbClr val="0E57C4"/>
              </a:solidFill>
              <a:latin typeface="Times New Roman"/>
              <a:ea typeface="Times New Roman"/>
              <a:cs typeface="Times New Roman"/>
              <a:sym typeface="Times New Roman"/>
            </a:endParaRPr>
          </a:p>
        </p:txBody>
      </p:sp>
      <p:sp>
        <p:nvSpPr>
          <p:cNvPr id="228" name="Google Shape;228;p25"/>
          <p:cNvSpPr/>
          <p:nvPr/>
        </p:nvSpPr>
        <p:spPr>
          <a:xfrm>
            <a:off x="3352800" y="2971800"/>
            <a:ext cx="2743200" cy="990600"/>
          </a:xfrm>
          <a:prstGeom prst="wedgeEllipseCallout">
            <a:avLst>
              <a:gd fmla="val -1852" name="adj1"/>
              <a:gd fmla="val 86056" name="adj2"/>
            </a:avLst>
          </a:prstGeom>
          <a:solidFill>
            <a:srgbClr val="FFCC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E57C4"/>
              </a:buClr>
              <a:buSzPts val="1800"/>
              <a:buFont typeface="Noto Sans Symbols"/>
              <a:buNone/>
            </a:pPr>
            <a:r>
              <a:rPr b="0" i="0" lang="en-US" sz="1800" u="none" cap="none" strike="noStrike">
                <a:solidFill>
                  <a:srgbClr val="0E57C4"/>
                </a:solidFill>
                <a:latin typeface="Times New Roman"/>
                <a:ea typeface="Times New Roman"/>
                <a:cs typeface="Times New Roman"/>
                <a:sym typeface="Times New Roman"/>
              </a:rPr>
              <a:t>IM </a:t>
            </a:r>
            <a:r>
              <a:rPr b="0" i="0" lang="en-US" sz="2400" u="none" cap="none" strike="noStrike">
                <a:solidFill>
                  <a:srgbClr val="0E57C4"/>
                </a:solidFill>
                <a:latin typeface="Times New Roman"/>
                <a:ea typeface="Times New Roman"/>
                <a:cs typeface="Times New Roman"/>
                <a:sym typeface="Times New Roman"/>
              </a:rPr>
              <a:t>R </a:t>
            </a:r>
            <a:r>
              <a:rPr b="0" i="0" lang="en-US" sz="1800" u="none" cap="none" strike="noStrike">
                <a:solidFill>
                  <a:srgbClr val="0E57C4"/>
                </a:solidFill>
                <a:latin typeface="Times New Roman"/>
                <a:ea typeface="Times New Roman"/>
                <a:cs typeface="Times New Roman"/>
                <a:sym typeface="Times New Roman"/>
              </a:rPr>
              <a:t>aD</a:t>
            </a:r>
            <a:endParaRPr b="0" i="0" sz="1800" u="none" cap="none" strike="noStrike">
              <a:solidFill>
                <a:srgbClr val="0E57C4"/>
              </a:solidFill>
              <a:latin typeface="Times New Roman"/>
              <a:ea typeface="Times New Roman"/>
              <a:cs typeface="Times New Roman"/>
              <a:sym typeface="Times New Roman"/>
            </a:endParaRPr>
          </a:p>
        </p:txBody>
      </p:sp>
      <p:sp>
        <p:nvSpPr>
          <p:cNvPr id="229" name="Google Shape;229;p25"/>
          <p:cNvSpPr/>
          <p:nvPr/>
        </p:nvSpPr>
        <p:spPr>
          <a:xfrm>
            <a:off x="6477000" y="914400"/>
            <a:ext cx="2667000" cy="990600"/>
          </a:xfrm>
          <a:prstGeom prst="wedgeEllipseCallout">
            <a:avLst>
              <a:gd fmla="val 1431" name="adj1"/>
              <a:gd fmla="val 109134" name="adj2"/>
            </a:avLst>
          </a:prstGeom>
          <a:solidFill>
            <a:srgbClr val="FFCC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E57C4"/>
              </a:buClr>
              <a:buSzPts val="1800"/>
              <a:buFont typeface="Noto Sans Symbols"/>
              <a:buNone/>
            </a:pPr>
            <a:r>
              <a:rPr b="0" i="0" lang="en-US" sz="1800" u="none" cap="none" strike="noStrike">
                <a:solidFill>
                  <a:srgbClr val="0E57C4"/>
                </a:solidFill>
                <a:latin typeface="Times New Roman"/>
                <a:ea typeface="Times New Roman"/>
                <a:cs typeface="Times New Roman"/>
                <a:sym typeface="Times New Roman"/>
              </a:rPr>
              <a:t>IMRa </a:t>
            </a:r>
            <a:r>
              <a:rPr b="0" i="0" lang="en-US" sz="2400" u="none" cap="none" strike="noStrike">
                <a:solidFill>
                  <a:srgbClr val="0E57C4"/>
                </a:solidFill>
                <a:latin typeface="Times New Roman"/>
                <a:ea typeface="Times New Roman"/>
                <a:cs typeface="Times New Roman"/>
                <a:sym typeface="Times New Roman"/>
              </a:rPr>
              <a:t>D</a:t>
            </a:r>
            <a:endParaRPr b="0" i="0" sz="1800" u="none" cap="none" strike="noStrike">
              <a:solidFill>
                <a:srgbClr val="0E57C4"/>
              </a:solidFill>
              <a:latin typeface="Times New Roman"/>
              <a:ea typeface="Times New Roman"/>
              <a:cs typeface="Times New Roman"/>
              <a:sym typeface="Times New Roman"/>
            </a:endParaRPr>
          </a:p>
        </p:txBody>
      </p:sp>
      <p:sp>
        <p:nvSpPr>
          <p:cNvPr id="230" name="Google Shape;230;p25"/>
          <p:cNvSpPr/>
          <p:nvPr/>
        </p:nvSpPr>
        <p:spPr>
          <a:xfrm>
            <a:off x="6248400" y="3048000"/>
            <a:ext cx="2743200" cy="990600"/>
          </a:xfrm>
          <a:prstGeom prst="wedgeEllipseCallout">
            <a:avLst>
              <a:gd fmla="val -1852" name="adj1"/>
              <a:gd fmla="val 86056" name="adj2"/>
            </a:avLst>
          </a:prstGeom>
          <a:solidFill>
            <a:srgbClr val="FFCC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E57C4"/>
              </a:buClr>
              <a:buSzPts val="1800"/>
              <a:buFont typeface="Noto Sans Symbols"/>
              <a:buNone/>
            </a:pPr>
            <a:r>
              <a:rPr b="0" i="0" lang="en-US" sz="1800" u="none" cap="none" strike="noStrike">
                <a:solidFill>
                  <a:srgbClr val="0E57C4"/>
                </a:solidFill>
                <a:latin typeface="Times New Roman"/>
                <a:ea typeface="Times New Roman"/>
                <a:cs typeface="Times New Roman"/>
                <a:sym typeface="Times New Roman"/>
              </a:rPr>
              <a:t>IM </a:t>
            </a:r>
            <a:r>
              <a:rPr b="0" i="0" lang="en-US" sz="2000" u="none" cap="none" strike="noStrike">
                <a:solidFill>
                  <a:srgbClr val="0E57C4"/>
                </a:solidFill>
                <a:latin typeface="Times New Roman"/>
                <a:ea typeface="Times New Roman"/>
                <a:cs typeface="Times New Roman"/>
                <a:sym typeface="Times New Roman"/>
              </a:rPr>
              <a:t>R</a:t>
            </a:r>
            <a:r>
              <a:rPr b="0" i="0" lang="en-US" sz="2400" u="none" cap="none" strike="noStrike">
                <a:solidFill>
                  <a:srgbClr val="0E57C4"/>
                </a:solidFill>
                <a:latin typeface="Times New Roman"/>
                <a:ea typeface="Times New Roman"/>
                <a:cs typeface="Times New Roman"/>
                <a:sym typeface="Times New Roman"/>
              </a:rPr>
              <a:t> </a:t>
            </a:r>
            <a:r>
              <a:rPr b="0" i="0" lang="en-US" sz="1800" u="none" cap="none" strike="noStrike">
                <a:solidFill>
                  <a:srgbClr val="0E57C4"/>
                </a:solidFill>
                <a:latin typeface="Times New Roman"/>
                <a:ea typeface="Times New Roman"/>
                <a:cs typeface="Times New Roman"/>
                <a:sym typeface="Times New Roman"/>
              </a:rPr>
              <a:t>a</a:t>
            </a:r>
            <a:r>
              <a:rPr b="0" i="0" lang="en-US" sz="2400" u="none" cap="none" strike="noStrike">
                <a:solidFill>
                  <a:srgbClr val="0E57C4"/>
                </a:solidFill>
                <a:latin typeface="Times New Roman"/>
                <a:ea typeface="Times New Roman"/>
                <a:cs typeface="Times New Roman"/>
                <a:sym typeface="Times New Roman"/>
              </a:rPr>
              <a:t>D</a:t>
            </a:r>
            <a:endParaRPr b="0" i="0" sz="2400" u="none" cap="none" strike="noStrike">
              <a:solidFill>
                <a:srgbClr val="0E57C4"/>
              </a:solidFill>
              <a:latin typeface="Times New Roman"/>
              <a:ea typeface="Times New Roman"/>
              <a:cs typeface="Times New Roman"/>
              <a:sym typeface="Times New Roman"/>
            </a:endParaRPr>
          </a:p>
        </p:txBody>
      </p:sp>
      <p:sp>
        <p:nvSpPr>
          <p:cNvPr id="231" name="Google Shape;231;p25"/>
          <p:cNvSpPr txBox="1"/>
          <p:nvPr/>
        </p:nvSpPr>
        <p:spPr>
          <a:xfrm>
            <a:off x="2928938" y="635000"/>
            <a:ext cx="3548062" cy="1016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00000"/>
              </a:buClr>
              <a:buSzPts val="1800"/>
              <a:buFont typeface="Arial"/>
              <a:buNone/>
            </a:pPr>
            <a:r>
              <a:rPr b="0" i="0" lang="en-US" sz="1800" u="none" cap="none" strike="noStrike">
                <a:solidFill>
                  <a:srgbClr val="800000"/>
                </a:solidFill>
                <a:latin typeface="Arial Black"/>
                <a:ea typeface="Arial Black"/>
                <a:cs typeface="Arial Black"/>
                <a:sym typeface="Arial Black"/>
              </a:rPr>
              <a:t>Title</a:t>
            </a:r>
            <a:endParaRPr/>
          </a:p>
          <a:p>
            <a:pPr indent="0" lvl="0" marL="0" marR="0" rtl="0" algn="ctr">
              <a:lnSpc>
                <a:spcPct val="100000"/>
              </a:lnSpc>
              <a:spcBef>
                <a:spcPts val="0"/>
              </a:spcBef>
              <a:spcAft>
                <a:spcPts val="0"/>
              </a:spcAft>
              <a:buClr>
                <a:srgbClr val="800000"/>
              </a:buClr>
              <a:buSzPts val="1800"/>
              <a:buFont typeface="Arial"/>
              <a:buNone/>
            </a:pPr>
            <a:r>
              <a:rPr b="0" i="0" lang="en-US" sz="1800" u="none" cap="none" strike="noStrike">
                <a:solidFill>
                  <a:srgbClr val="800000"/>
                </a:solidFill>
                <a:latin typeface="Arial Black"/>
                <a:ea typeface="Arial Black"/>
                <a:cs typeface="Arial Black"/>
                <a:sym typeface="Arial Black"/>
              </a:rPr>
              <a:t>Author, Major</a:t>
            </a:r>
            <a:endParaRPr/>
          </a:p>
          <a:p>
            <a:pPr indent="0" lvl="0" marL="0" marR="0" rtl="0" algn="ctr">
              <a:lnSpc>
                <a:spcPct val="100000"/>
              </a:lnSpc>
              <a:spcBef>
                <a:spcPts val="0"/>
              </a:spcBef>
              <a:spcAft>
                <a:spcPts val="0"/>
              </a:spcAft>
              <a:buClr>
                <a:srgbClr val="800000"/>
              </a:buClr>
              <a:buSzPts val="1800"/>
              <a:buFont typeface="Arial"/>
              <a:buNone/>
            </a:pPr>
            <a:r>
              <a:rPr b="0" i="0" lang="en-US" sz="1800" u="none" cap="none" strike="noStrike">
                <a:solidFill>
                  <a:srgbClr val="800000"/>
                </a:solidFill>
                <a:latin typeface="Arial Black"/>
                <a:ea typeface="Arial Black"/>
                <a:cs typeface="Arial Black"/>
                <a:sym typeface="Arial Black"/>
              </a:rPr>
              <a:t>Mentor, Title, NMSU, Dept</a:t>
            </a:r>
            <a:r>
              <a:rPr b="0" i="0" lang="en-US" sz="2400" u="none" cap="none" strike="noStrike">
                <a:solidFill>
                  <a:srgbClr val="800000"/>
                </a:solidFill>
                <a:latin typeface="Arial Black"/>
                <a:ea typeface="Arial Black"/>
                <a:cs typeface="Arial Black"/>
                <a:sym typeface="Arial Black"/>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6" name="Shape 236"/>
        <p:cNvGrpSpPr/>
        <p:nvPr/>
      </p:nvGrpSpPr>
      <p:grpSpPr>
        <a:xfrm>
          <a:off x="0" y="0"/>
          <a:ext cx="0" cy="0"/>
          <a:chOff x="0" y="0"/>
          <a:chExt cx="0" cy="0"/>
        </a:xfrm>
      </p:grpSpPr>
      <p:pic>
        <p:nvPicPr>
          <p:cNvPr descr="A screenshot of a cell phone &#10; &#10;Description automatically generated" id="237" name="Google Shape;237;p26"/>
          <p:cNvPicPr preferRelativeResize="0"/>
          <p:nvPr/>
        </p:nvPicPr>
        <p:blipFill rotWithShape="1">
          <a:blip r:embed="rId3">
            <a:alphaModFix/>
          </a:blip>
          <a:srcRect b="0" l="0" r="0" t="0"/>
          <a:stretch/>
        </p:blipFill>
        <p:spPr>
          <a:xfrm>
            <a:off x="-3175" y="0"/>
            <a:ext cx="9453563" cy="7086600"/>
          </a:xfrm>
          <a:prstGeom prst="rect">
            <a:avLst/>
          </a:prstGeom>
          <a:noFill/>
          <a:ln>
            <a:noFill/>
          </a:ln>
        </p:spPr>
      </p:pic>
      <p:sp>
        <p:nvSpPr>
          <p:cNvPr id="238" name="Google Shape;238;p26"/>
          <p:cNvSpPr/>
          <p:nvPr/>
        </p:nvSpPr>
        <p:spPr>
          <a:xfrm>
            <a:off x="533400" y="19812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Abstract </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Introduction</a:t>
            </a:r>
            <a:endParaRPr b="0" i="0" sz="2400" u="none" cap="none" strike="noStrike">
              <a:solidFill>
                <a:schemeClr val="lt1"/>
              </a:solidFill>
              <a:latin typeface="Times New Roman"/>
              <a:ea typeface="Times New Roman"/>
              <a:cs typeface="Times New Roman"/>
              <a:sym typeface="Times New Roman"/>
            </a:endParaRPr>
          </a:p>
        </p:txBody>
      </p:sp>
      <p:sp>
        <p:nvSpPr>
          <p:cNvPr id="239" name="Google Shape;239;p26"/>
          <p:cNvSpPr/>
          <p:nvPr/>
        </p:nvSpPr>
        <p:spPr>
          <a:xfrm>
            <a:off x="533400" y="35814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Hypothesis</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Objectives</a:t>
            </a:r>
            <a:endParaRPr b="0" i="0" sz="2400" u="none" cap="none" strike="noStrike">
              <a:solidFill>
                <a:schemeClr val="lt1"/>
              </a:solidFill>
              <a:latin typeface="Times New Roman"/>
              <a:ea typeface="Times New Roman"/>
              <a:cs typeface="Times New Roman"/>
              <a:sym typeface="Times New Roman"/>
            </a:endParaRPr>
          </a:p>
        </p:txBody>
      </p:sp>
      <p:sp>
        <p:nvSpPr>
          <p:cNvPr id="240" name="Google Shape;240;p26"/>
          <p:cNvSpPr/>
          <p:nvPr/>
        </p:nvSpPr>
        <p:spPr>
          <a:xfrm>
            <a:off x="457200" y="53340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Materials</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&amp;Methods</a:t>
            </a:r>
            <a:endParaRPr b="0" i="0" sz="2800" u="none" cap="none" strike="noStrike">
              <a:solidFill>
                <a:schemeClr val="dk1"/>
              </a:solidFill>
              <a:latin typeface="Times New Roman"/>
              <a:ea typeface="Times New Roman"/>
              <a:cs typeface="Times New Roman"/>
              <a:sym typeface="Times New Roman"/>
            </a:endParaRPr>
          </a:p>
        </p:txBody>
      </p:sp>
      <p:sp>
        <p:nvSpPr>
          <p:cNvPr id="241" name="Google Shape;241;p26"/>
          <p:cNvSpPr/>
          <p:nvPr/>
        </p:nvSpPr>
        <p:spPr>
          <a:xfrm>
            <a:off x="3352800" y="1905000"/>
            <a:ext cx="2590800" cy="1295400"/>
          </a:xfrm>
          <a:prstGeom prst="rect">
            <a:avLst/>
          </a:prstGeom>
          <a:solidFill>
            <a:srgbClr val="476C84"/>
          </a:solidFill>
          <a:ln cap="flat" cmpd="sng" w="9525">
            <a:solidFill>
              <a:srgbClr val="FF33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Photo/Results</a:t>
            </a:r>
            <a:endParaRPr b="0" i="0" sz="2400" u="none" cap="none" strike="noStrike">
              <a:solidFill>
                <a:schemeClr val="lt1"/>
              </a:solidFill>
              <a:latin typeface="Times New Roman"/>
              <a:ea typeface="Times New Roman"/>
              <a:cs typeface="Times New Roman"/>
              <a:sym typeface="Times New Roman"/>
            </a:endParaRPr>
          </a:p>
        </p:txBody>
      </p:sp>
      <p:sp>
        <p:nvSpPr>
          <p:cNvPr id="242" name="Google Shape;242;p26"/>
          <p:cNvSpPr/>
          <p:nvPr/>
        </p:nvSpPr>
        <p:spPr>
          <a:xfrm>
            <a:off x="6172200" y="1828800"/>
            <a:ext cx="2590800" cy="1295400"/>
          </a:xfrm>
          <a:prstGeom prst="rect">
            <a:avLst/>
          </a:prstGeom>
          <a:solidFill>
            <a:srgbClr val="476C84"/>
          </a:solidFill>
          <a:ln cap="flat" cmpd="sng" w="9525">
            <a:solidFill>
              <a:srgbClr val="CC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Conclusions</a:t>
            </a:r>
            <a:endParaRPr b="0" i="0" sz="2400" u="none" cap="none" strike="noStrike">
              <a:solidFill>
                <a:schemeClr val="lt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43" name="Google Shape;243;p26"/>
          <p:cNvSpPr/>
          <p:nvPr/>
        </p:nvSpPr>
        <p:spPr>
          <a:xfrm>
            <a:off x="3352800" y="35814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Results</a:t>
            </a:r>
            <a:endParaRPr b="0" i="0" sz="2400" u="none" cap="none" strike="noStrike">
              <a:solidFill>
                <a:schemeClr val="lt1"/>
              </a:solidFill>
              <a:latin typeface="Times New Roman"/>
              <a:ea typeface="Times New Roman"/>
              <a:cs typeface="Times New Roman"/>
              <a:sym typeface="Times New Roman"/>
            </a:endParaRPr>
          </a:p>
        </p:txBody>
      </p:sp>
      <p:sp>
        <p:nvSpPr>
          <p:cNvPr id="244" name="Google Shape;244;p26"/>
          <p:cNvSpPr/>
          <p:nvPr/>
        </p:nvSpPr>
        <p:spPr>
          <a:xfrm>
            <a:off x="3352800" y="5257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M&amp;M/Table/ </a:t>
            </a:r>
            <a:endParaRPr/>
          </a:p>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Results</a:t>
            </a:r>
            <a:endParaRPr b="0" i="0" sz="2400" u="none" cap="none" strike="noStrike">
              <a:solidFill>
                <a:schemeClr val="lt1"/>
              </a:solidFill>
              <a:latin typeface="Arial"/>
              <a:ea typeface="Arial"/>
              <a:cs typeface="Arial"/>
              <a:sym typeface="Arial"/>
            </a:endParaRPr>
          </a:p>
        </p:txBody>
      </p:sp>
      <p:sp>
        <p:nvSpPr>
          <p:cNvPr id="245" name="Google Shape;245;p26"/>
          <p:cNvSpPr/>
          <p:nvPr/>
        </p:nvSpPr>
        <p:spPr>
          <a:xfrm>
            <a:off x="6172200" y="35814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Implications</a:t>
            </a:r>
            <a:endParaRPr b="0" i="0" sz="2400" u="none" cap="none" strike="noStrike">
              <a:solidFill>
                <a:schemeClr val="lt1"/>
              </a:solidFill>
              <a:latin typeface="Times New Roman"/>
              <a:ea typeface="Times New Roman"/>
              <a:cs typeface="Times New Roman"/>
              <a:sym typeface="Times New Roman"/>
            </a:endParaRPr>
          </a:p>
        </p:txBody>
      </p:sp>
      <p:sp>
        <p:nvSpPr>
          <p:cNvPr id="246" name="Google Shape;246;p26"/>
          <p:cNvSpPr/>
          <p:nvPr/>
        </p:nvSpPr>
        <p:spPr>
          <a:xfrm>
            <a:off x="6172200" y="5257800"/>
            <a:ext cx="2590800" cy="1295400"/>
          </a:xfrm>
          <a:prstGeom prst="rect">
            <a:avLst/>
          </a:prstGeom>
          <a:solidFill>
            <a:srgbClr val="476C8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Acknowledgements</a:t>
            </a:r>
            <a:endParaRPr/>
          </a:p>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Include Funding # here:</a:t>
            </a:r>
            <a:endParaRPr/>
          </a:p>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HRD #1305011</a:t>
            </a:r>
            <a:endParaRPr b="0" i="0" sz="1800" u="none" cap="none" strike="noStrike">
              <a:solidFill>
                <a:schemeClr val="dk1"/>
              </a:solidFill>
              <a:latin typeface="Arial"/>
              <a:ea typeface="Arial"/>
              <a:cs typeface="Arial"/>
              <a:sym typeface="Arial"/>
            </a:endParaRPr>
          </a:p>
        </p:txBody>
      </p:sp>
      <p:sp>
        <p:nvSpPr>
          <p:cNvPr id="247" name="Google Shape;247;p26"/>
          <p:cNvSpPr/>
          <p:nvPr/>
        </p:nvSpPr>
        <p:spPr>
          <a:xfrm>
            <a:off x="228600" y="1066800"/>
            <a:ext cx="2667000" cy="990600"/>
          </a:xfrm>
          <a:prstGeom prst="wedgeEllipseCallout">
            <a:avLst>
              <a:gd fmla="val 1431" name="adj1"/>
              <a:gd fmla="val 84778" name="adj2"/>
            </a:avLst>
          </a:prstGeom>
          <a:solidFill>
            <a:srgbClr val="FFCC00"/>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E57C4"/>
              </a:buClr>
              <a:buSzPts val="2000"/>
              <a:buFont typeface="Noto Sans Symbols"/>
              <a:buNone/>
            </a:pPr>
            <a:r>
              <a:rPr b="0" i="0" lang="en-US" sz="2000" u="none" cap="none" strike="noStrike">
                <a:solidFill>
                  <a:srgbClr val="0E57C4"/>
                </a:solidFill>
                <a:latin typeface="Times New Roman"/>
                <a:ea typeface="Times New Roman"/>
                <a:cs typeface="Times New Roman"/>
                <a:sym typeface="Times New Roman"/>
              </a:rPr>
              <a:t>POWER CORNER</a:t>
            </a:r>
            <a:endParaRPr/>
          </a:p>
        </p:txBody>
      </p:sp>
      <p:sp>
        <p:nvSpPr>
          <p:cNvPr id="248" name="Google Shape;248;p26"/>
          <p:cNvSpPr/>
          <p:nvPr/>
        </p:nvSpPr>
        <p:spPr>
          <a:xfrm>
            <a:off x="609600" y="4572000"/>
            <a:ext cx="2743200" cy="990600"/>
          </a:xfrm>
          <a:prstGeom prst="wedgeEllipseCallout">
            <a:avLst>
              <a:gd fmla="val -19444" name="adj1"/>
              <a:gd fmla="val 66829" name="adj2"/>
            </a:avLst>
          </a:prstGeom>
          <a:solidFill>
            <a:srgbClr val="FFCC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E57C4"/>
              </a:buClr>
              <a:buSzPts val="1800"/>
              <a:buFont typeface="Noto Sans Symbols"/>
              <a:buNone/>
            </a:pPr>
            <a:r>
              <a:rPr b="0" i="0" lang="en-US" sz="1800" u="none" cap="none" strike="noStrike">
                <a:solidFill>
                  <a:srgbClr val="0E57C4"/>
                </a:solidFill>
                <a:latin typeface="Times New Roman"/>
                <a:ea typeface="Times New Roman"/>
                <a:cs typeface="Times New Roman"/>
                <a:sym typeface="Times New Roman"/>
              </a:rPr>
              <a:t>WEAK CORNER</a:t>
            </a:r>
            <a:endParaRPr b="0" i="0" sz="2400" u="none" cap="none" strike="noStrike">
              <a:solidFill>
                <a:srgbClr val="0E57C4"/>
              </a:solidFill>
              <a:latin typeface="Times New Roman"/>
              <a:ea typeface="Times New Roman"/>
              <a:cs typeface="Times New Roman"/>
              <a:sym typeface="Times New Roman"/>
            </a:endParaRPr>
          </a:p>
        </p:txBody>
      </p:sp>
      <p:sp>
        <p:nvSpPr>
          <p:cNvPr id="249" name="Google Shape;249;p26"/>
          <p:cNvSpPr/>
          <p:nvPr/>
        </p:nvSpPr>
        <p:spPr>
          <a:xfrm>
            <a:off x="6477000" y="914400"/>
            <a:ext cx="2667000" cy="990600"/>
          </a:xfrm>
          <a:prstGeom prst="wedgeEllipseCallout">
            <a:avLst>
              <a:gd fmla="val 1431" name="adj1"/>
              <a:gd fmla="val 109134" name="adj2"/>
            </a:avLst>
          </a:prstGeom>
          <a:solidFill>
            <a:srgbClr val="FFCC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E57C4"/>
              </a:buClr>
              <a:buSzPts val="2000"/>
              <a:buFont typeface="Noto Sans Symbols"/>
              <a:buNone/>
            </a:pPr>
            <a:r>
              <a:rPr b="0" i="0" lang="en-US" sz="2000" u="none" cap="none" strike="noStrike">
                <a:solidFill>
                  <a:srgbClr val="0E57C4"/>
                </a:solidFill>
                <a:latin typeface="Times New Roman"/>
                <a:ea typeface="Times New Roman"/>
                <a:cs typeface="Times New Roman"/>
                <a:sym typeface="Times New Roman"/>
              </a:rPr>
              <a:t>POWER CORNER</a:t>
            </a:r>
            <a:endParaRPr/>
          </a:p>
        </p:txBody>
      </p:sp>
      <p:sp>
        <p:nvSpPr>
          <p:cNvPr id="250" name="Google Shape;250;p26"/>
          <p:cNvSpPr/>
          <p:nvPr/>
        </p:nvSpPr>
        <p:spPr>
          <a:xfrm>
            <a:off x="6248400" y="4495800"/>
            <a:ext cx="2895600" cy="990600"/>
          </a:xfrm>
          <a:prstGeom prst="wedgeEllipseCallout">
            <a:avLst>
              <a:gd fmla="val -1852" name="adj1"/>
              <a:gd fmla="val 86056" name="adj2"/>
            </a:avLst>
          </a:prstGeom>
          <a:solidFill>
            <a:srgbClr val="FFCC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E57C4"/>
              </a:buClr>
              <a:buSzPts val="1800"/>
              <a:buFont typeface="Noto Sans Symbols"/>
              <a:buNone/>
            </a:pPr>
            <a:r>
              <a:rPr b="0" i="0" lang="en-US" sz="1800" u="none" cap="none" strike="noStrike">
                <a:solidFill>
                  <a:srgbClr val="0E57C4"/>
                </a:solidFill>
                <a:latin typeface="Times New Roman"/>
                <a:ea typeface="Times New Roman"/>
                <a:cs typeface="Times New Roman"/>
                <a:sym typeface="Times New Roman"/>
              </a:rPr>
              <a:t>WEAKEST CORNER</a:t>
            </a:r>
            <a:endParaRPr/>
          </a:p>
          <a:p>
            <a:pPr indent="0" lvl="0" marL="0" marR="0" rtl="0" algn="ctr">
              <a:spcBef>
                <a:spcPts val="0"/>
              </a:spcBef>
              <a:spcAft>
                <a:spcPts val="0"/>
              </a:spcAft>
              <a:buClr>
                <a:srgbClr val="0E57C4"/>
              </a:buClr>
              <a:buSzPts val="1200"/>
              <a:buFont typeface="Noto Sans Symbols"/>
              <a:buNone/>
            </a:pPr>
            <a:r>
              <a:rPr b="0" i="1" lang="en-US" sz="1200" u="none" cap="none" strike="noStrike">
                <a:solidFill>
                  <a:srgbClr val="0E57C4"/>
                </a:solidFill>
                <a:latin typeface="Times New Roman"/>
                <a:ea typeface="Times New Roman"/>
                <a:cs typeface="Times New Roman"/>
                <a:sym typeface="Times New Roman"/>
              </a:rPr>
              <a:t>(DON’T</a:t>
            </a:r>
            <a:r>
              <a:rPr b="0" i="1" lang="en-US" sz="1800" u="none" cap="none" strike="noStrike">
                <a:solidFill>
                  <a:srgbClr val="0E57C4"/>
                </a:solidFill>
                <a:latin typeface="Times New Roman"/>
                <a:ea typeface="Times New Roman"/>
                <a:cs typeface="Times New Roman"/>
                <a:sym typeface="Times New Roman"/>
              </a:rPr>
              <a:t> </a:t>
            </a:r>
            <a:r>
              <a:rPr b="0" i="1" lang="en-US" sz="1200" u="none" cap="none" strike="noStrike">
                <a:solidFill>
                  <a:srgbClr val="0E57C4"/>
                </a:solidFill>
                <a:latin typeface="Times New Roman"/>
                <a:ea typeface="Times New Roman"/>
                <a:cs typeface="Times New Roman"/>
                <a:sym typeface="Times New Roman"/>
              </a:rPr>
              <a:t>PUT IMPORTANT INFO HERE)</a:t>
            </a:r>
            <a:endParaRPr b="0" i="1" sz="1200" u="none" cap="none" strike="noStrike">
              <a:solidFill>
                <a:srgbClr val="0E57C4"/>
              </a:solidFill>
              <a:latin typeface="Times New Roman"/>
              <a:ea typeface="Times New Roman"/>
              <a:cs typeface="Times New Roman"/>
              <a:sym typeface="Times New Roman"/>
            </a:endParaRPr>
          </a:p>
        </p:txBody>
      </p:sp>
      <p:sp>
        <p:nvSpPr>
          <p:cNvPr id="251" name="Google Shape;251;p26"/>
          <p:cNvSpPr/>
          <p:nvPr/>
        </p:nvSpPr>
        <p:spPr>
          <a:xfrm>
            <a:off x="2286000" y="990600"/>
            <a:ext cx="4419600" cy="9239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800000"/>
              </a:buClr>
              <a:buSzPts val="1800"/>
              <a:buFont typeface="Arial"/>
              <a:buNone/>
            </a:pPr>
            <a:r>
              <a:rPr b="0" i="0" lang="en-US" sz="1800" u="none" cap="none" strike="noStrike">
                <a:solidFill>
                  <a:srgbClr val="800000"/>
                </a:solidFill>
                <a:latin typeface="Arial Black"/>
                <a:ea typeface="Arial Black"/>
                <a:cs typeface="Arial Black"/>
                <a:sym typeface="Arial Black"/>
              </a:rPr>
              <a:t>Title</a:t>
            </a:r>
            <a:endParaRPr/>
          </a:p>
          <a:p>
            <a:pPr indent="0" lvl="0" marL="0" marR="0" rtl="0" algn="ctr">
              <a:lnSpc>
                <a:spcPct val="100000"/>
              </a:lnSpc>
              <a:spcBef>
                <a:spcPts val="0"/>
              </a:spcBef>
              <a:spcAft>
                <a:spcPts val="0"/>
              </a:spcAft>
              <a:buClr>
                <a:srgbClr val="800000"/>
              </a:buClr>
              <a:buSzPts val="1800"/>
              <a:buFont typeface="Arial"/>
              <a:buNone/>
            </a:pPr>
            <a:r>
              <a:rPr b="0" i="0" lang="en-US" sz="1800" u="none" cap="none" strike="noStrike">
                <a:solidFill>
                  <a:srgbClr val="800000"/>
                </a:solidFill>
                <a:latin typeface="Arial Black"/>
                <a:ea typeface="Arial Black"/>
                <a:cs typeface="Arial Black"/>
                <a:sym typeface="Arial Black"/>
              </a:rPr>
              <a:t>Author, Major</a:t>
            </a:r>
            <a:endParaRPr/>
          </a:p>
          <a:p>
            <a:pPr indent="0" lvl="0" marL="0" marR="0" rtl="0" algn="ctr">
              <a:lnSpc>
                <a:spcPct val="100000"/>
              </a:lnSpc>
              <a:spcBef>
                <a:spcPts val="0"/>
              </a:spcBef>
              <a:spcAft>
                <a:spcPts val="0"/>
              </a:spcAft>
              <a:buClr>
                <a:srgbClr val="800000"/>
              </a:buClr>
              <a:buSzPts val="1800"/>
              <a:buFont typeface="Arial"/>
              <a:buNone/>
            </a:pPr>
            <a:r>
              <a:rPr b="0" i="0" lang="en-US" sz="1800" u="none" cap="none" strike="noStrike">
                <a:solidFill>
                  <a:srgbClr val="800000"/>
                </a:solidFill>
                <a:latin typeface="Arial Black"/>
                <a:ea typeface="Arial Black"/>
                <a:cs typeface="Arial Black"/>
                <a:sym typeface="Arial Black"/>
              </a:rPr>
              <a:t>Mentor, Title, NMSU, Dept.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A screenshot of a social media post &#10; &#10;Description automatically generated" id="256" name="Google Shape;256;p2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7" name="Google Shape;257;p27"/>
          <p:cNvSpPr txBox="1"/>
          <p:nvPr/>
        </p:nvSpPr>
        <p:spPr>
          <a:xfrm rot="1528203">
            <a:off x="7106606" y="2113096"/>
            <a:ext cx="2437515"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none" cap="none" strike="noStrike">
                <a:solidFill>
                  <a:schemeClr val="accent3"/>
                </a:solidFill>
                <a:highlight>
                  <a:srgbClr val="000000"/>
                </a:highlight>
                <a:latin typeface="Twentieth Century"/>
                <a:ea typeface="Twentieth Century"/>
                <a:cs typeface="Twentieth Century"/>
                <a:sym typeface="Twentieth Century"/>
              </a:rPr>
              <a:t>Aka Conclusion and Implications</a:t>
            </a:r>
            <a:endParaRPr/>
          </a:p>
        </p:txBody>
      </p:sp>
      <p:cxnSp>
        <p:nvCxnSpPr>
          <p:cNvPr id="258" name="Google Shape;258;p27"/>
          <p:cNvCxnSpPr/>
          <p:nvPr/>
        </p:nvCxnSpPr>
        <p:spPr>
          <a:xfrm rot="-5400000">
            <a:off x="8085150" y="1660400"/>
            <a:ext cx="547800" cy="182700"/>
          </a:xfrm>
          <a:prstGeom prst="curvedConnector3">
            <a:avLst>
              <a:gd fmla="val 49990" name="adj1"/>
            </a:avLst>
          </a:prstGeom>
          <a:noFill/>
          <a:ln cap="flat" cmpd="sng" w="57150">
            <a:solidFill>
              <a:schemeClr val="accent1"/>
            </a:solidFill>
            <a:prstDash val="solid"/>
            <a:round/>
            <a:headEnd len="sm" w="sm" type="none"/>
            <a:tailEnd len="med" w="med" type="triangle"/>
          </a:ln>
          <a:effectLst>
            <a:outerShdw blurRad="50800" rotWithShape="0" dir="5400000" dist="25400">
              <a:srgbClr val="000000">
                <a:alpha val="27843"/>
              </a:srgbClr>
            </a:outerShdw>
          </a:effectLst>
        </p:spPr>
      </p:cxnSp>
      <p:cxnSp>
        <p:nvCxnSpPr>
          <p:cNvPr id="259" name="Google Shape;259;p27"/>
          <p:cNvCxnSpPr/>
          <p:nvPr/>
        </p:nvCxnSpPr>
        <p:spPr>
          <a:xfrm flipH="1" rot="-5400000">
            <a:off x="7429550" y="2165300"/>
            <a:ext cx="431700" cy="152400"/>
          </a:xfrm>
          <a:prstGeom prst="curvedConnector3">
            <a:avLst>
              <a:gd fmla="val 50012" name="adj1"/>
            </a:avLst>
          </a:prstGeom>
          <a:noFill/>
          <a:ln cap="flat" cmpd="sng" w="57150">
            <a:solidFill>
              <a:schemeClr val="accent1"/>
            </a:solidFill>
            <a:prstDash val="solid"/>
            <a:round/>
            <a:headEnd len="sm" w="sm" type="none"/>
            <a:tailEnd len="med" w="med" type="triangle"/>
          </a:ln>
          <a:effectLst>
            <a:outerShdw blurRad="50800" rotWithShape="0" dir="5400000" dist="25400">
              <a:srgbClr val="000000">
                <a:alpha val="27843"/>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cxnSp>
        <p:nvCxnSpPr>
          <p:cNvPr id="264" name="Google Shape;264;p28"/>
          <p:cNvCxnSpPr/>
          <p:nvPr/>
        </p:nvCxnSpPr>
        <p:spPr>
          <a:xfrm flipH="1" rot="-5400000">
            <a:off x="7429550" y="2165300"/>
            <a:ext cx="431700" cy="152400"/>
          </a:xfrm>
          <a:prstGeom prst="curvedConnector3">
            <a:avLst>
              <a:gd fmla="val 50012" name="adj1"/>
            </a:avLst>
          </a:prstGeom>
          <a:noFill/>
          <a:ln cap="flat" cmpd="sng" w="57150">
            <a:solidFill>
              <a:schemeClr val="accent1"/>
            </a:solidFill>
            <a:prstDash val="solid"/>
            <a:round/>
            <a:headEnd len="sm" w="sm" type="none"/>
            <a:tailEnd len="med" w="med" type="triangle"/>
          </a:ln>
          <a:effectLst>
            <a:outerShdw blurRad="50800" rotWithShape="0" dir="5400000" dist="25400">
              <a:srgbClr val="000000">
                <a:alpha val="27840"/>
              </a:srgbClr>
            </a:outerShdw>
          </a:effectLst>
        </p:spPr>
      </p:cxnSp>
      <p:pic>
        <p:nvPicPr>
          <p:cNvPr id="265" name="Google Shape;265;p28"/>
          <p:cNvPicPr preferRelativeResize="0"/>
          <p:nvPr/>
        </p:nvPicPr>
        <p:blipFill>
          <a:blip r:embed="rId3">
            <a:alphaModFix/>
          </a:blip>
          <a:stretch>
            <a:fillRect/>
          </a:stretch>
        </p:blipFill>
        <p:spPr>
          <a:xfrm>
            <a:off x="570513" y="0"/>
            <a:ext cx="8002964"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rople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